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0" r:id="rId2"/>
    <p:sldId id="281" r:id="rId3"/>
    <p:sldId id="282" r:id="rId4"/>
    <p:sldId id="285" r:id="rId5"/>
    <p:sldId id="293" r:id="rId6"/>
    <p:sldId id="287" r:id="rId7"/>
    <p:sldId id="288" r:id="rId8"/>
    <p:sldId id="289" r:id="rId9"/>
    <p:sldId id="290" r:id="rId10"/>
    <p:sldId id="291" r:id="rId11"/>
    <p:sldId id="292" r:id="rId12"/>
    <p:sldId id="283" r:id="rId13"/>
    <p:sldId id="284" r:id="rId14"/>
    <p:sldId id="272" r:id="rId15"/>
    <p:sldId id="273" r:id="rId16"/>
    <p:sldId id="274" r:id="rId17"/>
    <p:sldId id="279" r:id="rId18"/>
    <p:sldId id="275" r:id="rId19"/>
    <p:sldId id="27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rael,Glenn D" initials="ID" lastIdx="3" clrIdx="0">
    <p:extLst>
      <p:ext uri="{19B8F6BF-5375-455C-9EA6-DF929625EA0E}">
        <p15:presenceInfo xmlns:p15="http://schemas.microsoft.com/office/powerpoint/2012/main" userId="S::gdisrael@ufl.edu::336dfdd7-46b4-46b4-bddb-680031416a9b" providerId="AD"/>
      </p:ext>
    </p:extLst>
  </p:cmAuthor>
  <p:cmAuthor id="2" name="Colleen" initials="C" lastIdx="2" clrIdx="1">
    <p:extLst>
      <p:ext uri="{19B8F6BF-5375-455C-9EA6-DF929625EA0E}">
        <p15:presenceInfo xmlns:p15="http://schemas.microsoft.com/office/powerpoint/2012/main" userId="Col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737" autoAdjust="0"/>
  </p:normalViewPr>
  <p:slideViewPr>
    <p:cSldViewPr snapToGrid="0">
      <p:cViewPr varScale="1">
        <p:scale>
          <a:sx n="84" d="100"/>
          <a:sy n="84" d="100"/>
        </p:scale>
        <p:origin x="1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D4728-3982-47B9-86FE-B8A520413A63}"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BCDBCF46-7885-4AE1-B92E-D83C355B59BA}">
      <dgm:prSet/>
      <dgm:spPr/>
      <dgm:t>
        <a:bodyPr/>
        <a:lstStyle/>
        <a:p>
          <a:r>
            <a:rPr lang="en-US"/>
            <a:t>Track</a:t>
          </a:r>
        </a:p>
      </dgm:t>
    </dgm:pt>
    <dgm:pt modelId="{633BC86B-B617-4802-A389-EC10FB5C3799}" type="parTrans" cxnId="{DBFCB481-A5D9-417C-BB43-BF3B80FAAC42}">
      <dgm:prSet/>
      <dgm:spPr/>
      <dgm:t>
        <a:bodyPr/>
        <a:lstStyle/>
        <a:p>
          <a:endParaRPr lang="en-US"/>
        </a:p>
      </dgm:t>
    </dgm:pt>
    <dgm:pt modelId="{A5E1B522-B8AB-4B16-9643-DAB9CA40A5F2}" type="sibTrans" cxnId="{DBFCB481-A5D9-417C-BB43-BF3B80FAAC42}">
      <dgm:prSet/>
      <dgm:spPr/>
      <dgm:t>
        <a:bodyPr/>
        <a:lstStyle/>
        <a:p>
          <a:endParaRPr lang="en-US"/>
        </a:p>
      </dgm:t>
    </dgm:pt>
    <dgm:pt modelId="{E1FFFCEA-38B9-4032-839E-F2A884ACDDD2}">
      <dgm:prSet/>
      <dgm:spPr/>
      <dgm:t>
        <a:bodyPr/>
        <a:lstStyle/>
        <a:p>
          <a:r>
            <a:rPr lang="en-US" dirty="0"/>
            <a:t>For Asynchronous Programs track actual participation</a:t>
          </a:r>
        </a:p>
      </dgm:t>
    </dgm:pt>
    <dgm:pt modelId="{4BDB404E-7856-4CDD-9AE3-F64C746675F1}" type="parTrans" cxnId="{B214ED6E-2C0C-49D8-9F4E-8FD38DEF1305}">
      <dgm:prSet/>
      <dgm:spPr/>
      <dgm:t>
        <a:bodyPr/>
        <a:lstStyle/>
        <a:p>
          <a:endParaRPr lang="en-US"/>
        </a:p>
      </dgm:t>
    </dgm:pt>
    <dgm:pt modelId="{4C97CA30-7FB3-42A7-ACD9-A7D4BA4EB0A9}" type="sibTrans" cxnId="{B214ED6E-2C0C-49D8-9F4E-8FD38DEF1305}">
      <dgm:prSet/>
      <dgm:spPr/>
      <dgm:t>
        <a:bodyPr/>
        <a:lstStyle/>
        <a:p>
          <a:endParaRPr lang="en-US"/>
        </a:p>
      </dgm:t>
    </dgm:pt>
    <dgm:pt modelId="{6DC343BF-E151-41A2-AFC3-FE59980FF748}">
      <dgm:prSet/>
      <dgm:spPr/>
      <dgm:t>
        <a:bodyPr/>
        <a:lstStyle/>
        <a:p>
          <a:r>
            <a:rPr lang="en-US"/>
            <a:t>Incorporate</a:t>
          </a:r>
        </a:p>
      </dgm:t>
    </dgm:pt>
    <dgm:pt modelId="{7DC466E3-D418-4A7B-8804-A37AE0638CB0}" type="parTrans" cxnId="{29E42BAB-4813-4D24-9643-1F9D4D8AEA54}">
      <dgm:prSet/>
      <dgm:spPr/>
      <dgm:t>
        <a:bodyPr/>
        <a:lstStyle/>
        <a:p>
          <a:endParaRPr lang="en-US"/>
        </a:p>
      </dgm:t>
    </dgm:pt>
    <dgm:pt modelId="{F0CA03E4-A0DC-4DB1-BA95-D6AC3A186D0C}" type="sibTrans" cxnId="{29E42BAB-4813-4D24-9643-1F9D4D8AEA54}">
      <dgm:prSet/>
      <dgm:spPr/>
      <dgm:t>
        <a:bodyPr/>
        <a:lstStyle/>
        <a:p>
          <a:endParaRPr lang="en-US"/>
        </a:p>
      </dgm:t>
    </dgm:pt>
    <dgm:pt modelId="{307F581B-5968-4C03-827B-C37F968E71CA}">
      <dgm:prSet/>
      <dgm:spPr/>
      <dgm:t>
        <a:bodyPr/>
        <a:lstStyle/>
        <a:p>
          <a:r>
            <a:rPr lang="en-US" dirty="0"/>
            <a:t>Incorporate data collection throughout the session; collect artifacts, testimonies, intent to adopt a practice, knowledge changed.</a:t>
          </a:r>
        </a:p>
      </dgm:t>
    </dgm:pt>
    <dgm:pt modelId="{D9E63183-191A-4F4B-945C-25337150E78F}" type="parTrans" cxnId="{8DDFB720-D45B-4FFE-B694-0ED34FAD9023}">
      <dgm:prSet/>
      <dgm:spPr/>
      <dgm:t>
        <a:bodyPr/>
        <a:lstStyle/>
        <a:p>
          <a:endParaRPr lang="en-US"/>
        </a:p>
      </dgm:t>
    </dgm:pt>
    <dgm:pt modelId="{40E3F0A2-EF59-4C06-BD00-8DA40ED04BF6}" type="sibTrans" cxnId="{8DDFB720-D45B-4FFE-B694-0ED34FAD9023}">
      <dgm:prSet/>
      <dgm:spPr/>
      <dgm:t>
        <a:bodyPr/>
        <a:lstStyle/>
        <a:p>
          <a:endParaRPr lang="en-US"/>
        </a:p>
      </dgm:t>
    </dgm:pt>
    <dgm:pt modelId="{7BE3EEA7-D84C-44A8-9E7B-C8DE515E6607}">
      <dgm:prSet/>
      <dgm:spPr/>
      <dgm:t>
        <a:bodyPr/>
        <a:lstStyle/>
        <a:p>
          <a:r>
            <a:rPr lang="en-US" dirty="0"/>
            <a:t>Follow-Up</a:t>
          </a:r>
        </a:p>
      </dgm:t>
    </dgm:pt>
    <dgm:pt modelId="{EC3E471C-41F8-4E0A-959B-3CB7AE0960D8}" type="parTrans" cxnId="{C7748D7D-6C38-416B-964B-6F4C07E08684}">
      <dgm:prSet/>
      <dgm:spPr/>
      <dgm:t>
        <a:bodyPr/>
        <a:lstStyle/>
        <a:p>
          <a:endParaRPr lang="en-US"/>
        </a:p>
      </dgm:t>
    </dgm:pt>
    <dgm:pt modelId="{74B34994-2295-4F4D-BDB5-BF7AB835CB07}" type="sibTrans" cxnId="{C7748D7D-6C38-416B-964B-6F4C07E08684}">
      <dgm:prSet/>
      <dgm:spPr/>
      <dgm:t>
        <a:bodyPr/>
        <a:lstStyle/>
        <a:p>
          <a:endParaRPr lang="en-US"/>
        </a:p>
      </dgm:t>
    </dgm:pt>
    <dgm:pt modelId="{848B64BA-F69E-4B50-8E64-99029E45DD69}">
      <dgm:prSet/>
      <dgm:spPr/>
      <dgm:t>
        <a:bodyPr/>
        <a:lstStyle/>
        <a:p>
          <a:r>
            <a:rPr lang="en-US" dirty="0"/>
            <a:t>Filter out respondents when sending follow-up emails, obtain consent for evaluation as part of the registration process</a:t>
          </a:r>
        </a:p>
      </dgm:t>
    </dgm:pt>
    <dgm:pt modelId="{2599E53E-7E74-4BDF-8F22-5379EEE3DFD2}" type="parTrans" cxnId="{5C81AE64-28B2-4919-8C7B-B6C39F332DAA}">
      <dgm:prSet/>
      <dgm:spPr/>
      <dgm:t>
        <a:bodyPr/>
        <a:lstStyle/>
        <a:p>
          <a:endParaRPr lang="en-US"/>
        </a:p>
      </dgm:t>
    </dgm:pt>
    <dgm:pt modelId="{D0434C11-2FB4-4DDF-9256-B30270C49130}" type="sibTrans" cxnId="{5C81AE64-28B2-4919-8C7B-B6C39F332DAA}">
      <dgm:prSet/>
      <dgm:spPr/>
      <dgm:t>
        <a:bodyPr/>
        <a:lstStyle/>
        <a:p>
          <a:endParaRPr lang="en-US"/>
        </a:p>
      </dgm:t>
    </dgm:pt>
    <dgm:pt modelId="{D446B8D7-D6F9-4C3F-92C2-51C2918C2CCA}" type="pres">
      <dgm:prSet presAssocID="{21FD4728-3982-47B9-86FE-B8A520413A63}" presName="Name0" presStyleCnt="0">
        <dgm:presLayoutVars>
          <dgm:dir/>
          <dgm:animLvl val="lvl"/>
          <dgm:resizeHandles val="exact"/>
        </dgm:presLayoutVars>
      </dgm:prSet>
      <dgm:spPr/>
    </dgm:pt>
    <dgm:pt modelId="{D325C14A-9567-4D1A-9477-97CBA7FC8242}" type="pres">
      <dgm:prSet presAssocID="{BCDBCF46-7885-4AE1-B92E-D83C355B59BA}" presName="linNode" presStyleCnt="0"/>
      <dgm:spPr/>
    </dgm:pt>
    <dgm:pt modelId="{6F300594-35B0-4B92-B47B-DE2075FBCB72}" type="pres">
      <dgm:prSet presAssocID="{BCDBCF46-7885-4AE1-B92E-D83C355B59BA}" presName="parentText" presStyleLbl="alignNode1" presStyleIdx="0" presStyleCnt="3">
        <dgm:presLayoutVars>
          <dgm:chMax val="1"/>
          <dgm:bulletEnabled/>
        </dgm:presLayoutVars>
      </dgm:prSet>
      <dgm:spPr/>
    </dgm:pt>
    <dgm:pt modelId="{BF89D378-2F3D-4C0E-B4DD-498D5A5BC7A5}" type="pres">
      <dgm:prSet presAssocID="{BCDBCF46-7885-4AE1-B92E-D83C355B59BA}" presName="descendantText" presStyleLbl="alignAccFollowNode1" presStyleIdx="0" presStyleCnt="3">
        <dgm:presLayoutVars>
          <dgm:bulletEnabled/>
        </dgm:presLayoutVars>
      </dgm:prSet>
      <dgm:spPr/>
    </dgm:pt>
    <dgm:pt modelId="{F11B63A6-A4D4-453A-92FD-C23D0AC5FA64}" type="pres">
      <dgm:prSet presAssocID="{A5E1B522-B8AB-4B16-9643-DAB9CA40A5F2}" presName="sp" presStyleCnt="0"/>
      <dgm:spPr/>
    </dgm:pt>
    <dgm:pt modelId="{44877DC2-2150-46D1-A8F6-8EF682936EE9}" type="pres">
      <dgm:prSet presAssocID="{6DC343BF-E151-41A2-AFC3-FE59980FF748}" presName="linNode" presStyleCnt="0"/>
      <dgm:spPr/>
    </dgm:pt>
    <dgm:pt modelId="{C29334BC-B3DF-4C10-A082-86AAA1DEB483}" type="pres">
      <dgm:prSet presAssocID="{6DC343BF-E151-41A2-AFC3-FE59980FF748}" presName="parentText" presStyleLbl="alignNode1" presStyleIdx="1" presStyleCnt="3">
        <dgm:presLayoutVars>
          <dgm:chMax val="1"/>
          <dgm:bulletEnabled/>
        </dgm:presLayoutVars>
      </dgm:prSet>
      <dgm:spPr/>
    </dgm:pt>
    <dgm:pt modelId="{B9A35F81-B3B1-47F0-8D1B-E01D420F7E47}" type="pres">
      <dgm:prSet presAssocID="{6DC343BF-E151-41A2-AFC3-FE59980FF748}" presName="descendantText" presStyleLbl="alignAccFollowNode1" presStyleIdx="1" presStyleCnt="3">
        <dgm:presLayoutVars>
          <dgm:bulletEnabled/>
        </dgm:presLayoutVars>
      </dgm:prSet>
      <dgm:spPr/>
    </dgm:pt>
    <dgm:pt modelId="{31FE06C9-7D50-4DED-A1D5-BFA3DE2EB084}" type="pres">
      <dgm:prSet presAssocID="{F0CA03E4-A0DC-4DB1-BA95-D6AC3A186D0C}" presName="sp" presStyleCnt="0"/>
      <dgm:spPr/>
    </dgm:pt>
    <dgm:pt modelId="{1609CBC0-61BB-4521-B58F-19EC69BBAD13}" type="pres">
      <dgm:prSet presAssocID="{7BE3EEA7-D84C-44A8-9E7B-C8DE515E6607}" presName="linNode" presStyleCnt="0"/>
      <dgm:spPr/>
    </dgm:pt>
    <dgm:pt modelId="{6330B29A-9B15-4989-B68C-7DBB2275255A}" type="pres">
      <dgm:prSet presAssocID="{7BE3EEA7-D84C-44A8-9E7B-C8DE515E6607}" presName="parentText" presStyleLbl="alignNode1" presStyleIdx="2" presStyleCnt="3">
        <dgm:presLayoutVars>
          <dgm:chMax val="1"/>
          <dgm:bulletEnabled/>
        </dgm:presLayoutVars>
      </dgm:prSet>
      <dgm:spPr/>
    </dgm:pt>
    <dgm:pt modelId="{CBAFE506-66A2-4DE4-BCFA-19D747215548}" type="pres">
      <dgm:prSet presAssocID="{7BE3EEA7-D84C-44A8-9E7B-C8DE515E6607}" presName="descendantText" presStyleLbl="alignAccFollowNode1" presStyleIdx="2" presStyleCnt="3">
        <dgm:presLayoutVars>
          <dgm:bulletEnabled/>
        </dgm:presLayoutVars>
      </dgm:prSet>
      <dgm:spPr/>
    </dgm:pt>
  </dgm:ptLst>
  <dgm:cxnLst>
    <dgm:cxn modelId="{8DDFB720-D45B-4FFE-B694-0ED34FAD9023}" srcId="{6DC343BF-E151-41A2-AFC3-FE59980FF748}" destId="{307F581B-5968-4C03-827B-C37F968E71CA}" srcOrd="0" destOrd="0" parTransId="{D9E63183-191A-4F4B-945C-25337150E78F}" sibTransId="{40E3F0A2-EF59-4C06-BD00-8DA40ED04BF6}"/>
    <dgm:cxn modelId="{578B422C-2BEE-408D-BA56-050946C6C92A}" type="presOf" srcId="{21FD4728-3982-47B9-86FE-B8A520413A63}" destId="{D446B8D7-D6F9-4C3F-92C2-51C2918C2CCA}" srcOrd="0" destOrd="0" presId="urn:microsoft.com/office/officeart/2016/7/layout/VerticalSolidActionList"/>
    <dgm:cxn modelId="{5C81AE64-28B2-4919-8C7B-B6C39F332DAA}" srcId="{7BE3EEA7-D84C-44A8-9E7B-C8DE515E6607}" destId="{848B64BA-F69E-4B50-8E64-99029E45DD69}" srcOrd="0" destOrd="0" parTransId="{2599E53E-7E74-4BDF-8F22-5379EEE3DFD2}" sibTransId="{D0434C11-2FB4-4DDF-9256-B30270C49130}"/>
    <dgm:cxn modelId="{B214ED6E-2C0C-49D8-9F4E-8FD38DEF1305}" srcId="{BCDBCF46-7885-4AE1-B92E-D83C355B59BA}" destId="{E1FFFCEA-38B9-4032-839E-F2A884ACDDD2}" srcOrd="0" destOrd="0" parTransId="{4BDB404E-7856-4CDD-9AE3-F64C746675F1}" sibTransId="{4C97CA30-7FB3-42A7-ACD9-A7D4BA4EB0A9}"/>
    <dgm:cxn modelId="{C7748D7D-6C38-416B-964B-6F4C07E08684}" srcId="{21FD4728-3982-47B9-86FE-B8A520413A63}" destId="{7BE3EEA7-D84C-44A8-9E7B-C8DE515E6607}" srcOrd="2" destOrd="0" parTransId="{EC3E471C-41F8-4E0A-959B-3CB7AE0960D8}" sibTransId="{74B34994-2295-4F4D-BDB5-BF7AB835CB07}"/>
    <dgm:cxn modelId="{DBFCB481-A5D9-417C-BB43-BF3B80FAAC42}" srcId="{21FD4728-3982-47B9-86FE-B8A520413A63}" destId="{BCDBCF46-7885-4AE1-B92E-D83C355B59BA}" srcOrd="0" destOrd="0" parTransId="{633BC86B-B617-4802-A389-EC10FB5C3799}" sibTransId="{A5E1B522-B8AB-4B16-9643-DAB9CA40A5F2}"/>
    <dgm:cxn modelId="{FC7AD487-9B89-4F50-BE60-44DEE9E7E602}" type="presOf" srcId="{E1FFFCEA-38B9-4032-839E-F2A884ACDDD2}" destId="{BF89D378-2F3D-4C0E-B4DD-498D5A5BC7A5}" srcOrd="0" destOrd="0" presId="urn:microsoft.com/office/officeart/2016/7/layout/VerticalSolidActionList"/>
    <dgm:cxn modelId="{D70CC9A7-CB30-4A13-9356-56395F6E6678}" type="presOf" srcId="{307F581B-5968-4C03-827B-C37F968E71CA}" destId="{B9A35F81-B3B1-47F0-8D1B-E01D420F7E47}" srcOrd="0" destOrd="0" presId="urn:microsoft.com/office/officeart/2016/7/layout/VerticalSolidActionList"/>
    <dgm:cxn modelId="{29E42BAB-4813-4D24-9643-1F9D4D8AEA54}" srcId="{21FD4728-3982-47B9-86FE-B8A520413A63}" destId="{6DC343BF-E151-41A2-AFC3-FE59980FF748}" srcOrd="1" destOrd="0" parTransId="{7DC466E3-D418-4A7B-8804-A37AE0638CB0}" sibTransId="{F0CA03E4-A0DC-4DB1-BA95-D6AC3A186D0C}"/>
    <dgm:cxn modelId="{507C27BA-A594-4900-9231-5C40B6914B46}" type="presOf" srcId="{BCDBCF46-7885-4AE1-B92E-D83C355B59BA}" destId="{6F300594-35B0-4B92-B47B-DE2075FBCB72}" srcOrd="0" destOrd="0" presId="urn:microsoft.com/office/officeart/2016/7/layout/VerticalSolidActionList"/>
    <dgm:cxn modelId="{E01967CB-544D-4874-ABF9-20460CDAAC63}" type="presOf" srcId="{848B64BA-F69E-4B50-8E64-99029E45DD69}" destId="{CBAFE506-66A2-4DE4-BCFA-19D747215548}" srcOrd="0" destOrd="0" presId="urn:microsoft.com/office/officeart/2016/7/layout/VerticalSolidActionList"/>
    <dgm:cxn modelId="{107739E3-5778-4E24-9817-0A3A307F36E5}" type="presOf" srcId="{6DC343BF-E151-41A2-AFC3-FE59980FF748}" destId="{C29334BC-B3DF-4C10-A082-86AAA1DEB483}" srcOrd="0" destOrd="0" presId="urn:microsoft.com/office/officeart/2016/7/layout/VerticalSolidActionList"/>
    <dgm:cxn modelId="{FF50D9F4-654F-4F79-A8B4-AC9609D3949E}" type="presOf" srcId="{7BE3EEA7-D84C-44A8-9E7B-C8DE515E6607}" destId="{6330B29A-9B15-4989-B68C-7DBB2275255A}" srcOrd="0" destOrd="0" presId="urn:microsoft.com/office/officeart/2016/7/layout/VerticalSolidActionList"/>
    <dgm:cxn modelId="{C7B3C847-FBFD-488E-9B04-5126CD18A966}" type="presParOf" srcId="{D446B8D7-D6F9-4C3F-92C2-51C2918C2CCA}" destId="{D325C14A-9567-4D1A-9477-97CBA7FC8242}" srcOrd="0" destOrd="0" presId="urn:microsoft.com/office/officeart/2016/7/layout/VerticalSolidActionList"/>
    <dgm:cxn modelId="{5CAE2E37-140B-4DAE-BC7B-869B1AFBCB42}" type="presParOf" srcId="{D325C14A-9567-4D1A-9477-97CBA7FC8242}" destId="{6F300594-35B0-4B92-B47B-DE2075FBCB72}" srcOrd="0" destOrd="0" presId="urn:microsoft.com/office/officeart/2016/7/layout/VerticalSolidActionList"/>
    <dgm:cxn modelId="{7CD7F691-B70A-43BB-A700-DC442014FC4B}" type="presParOf" srcId="{D325C14A-9567-4D1A-9477-97CBA7FC8242}" destId="{BF89D378-2F3D-4C0E-B4DD-498D5A5BC7A5}" srcOrd="1" destOrd="0" presId="urn:microsoft.com/office/officeart/2016/7/layout/VerticalSolidActionList"/>
    <dgm:cxn modelId="{6B32A14F-A92E-4F15-9201-F325AED53E56}" type="presParOf" srcId="{D446B8D7-D6F9-4C3F-92C2-51C2918C2CCA}" destId="{F11B63A6-A4D4-453A-92FD-C23D0AC5FA64}" srcOrd="1" destOrd="0" presId="urn:microsoft.com/office/officeart/2016/7/layout/VerticalSolidActionList"/>
    <dgm:cxn modelId="{095C06FB-76C6-4B72-B35D-0EB9054DC57D}" type="presParOf" srcId="{D446B8D7-D6F9-4C3F-92C2-51C2918C2CCA}" destId="{44877DC2-2150-46D1-A8F6-8EF682936EE9}" srcOrd="2" destOrd="0" presId="urn:microsoft.com/office/officeart/2016/7/layout/VerticalSolidActionList"/>
    <dgm:cxn modelId="{A62980E5-DFCB-4463-A82D-F8720AC55012}" type="presParOf" srcId="{44877DC2-2150-46D1-A8F6-8EF682936EE9}" destId="{C29334BC-B3DF-4C10-A082-86AAA1DEB483}" srcOrd="0" destOrd="0" presId="urn:microsoft.com/office/officeart/2016/7/layout/VerticalSolidActionList"/>
    <dgm:cxn modelId="{BC3744E0-FFDA-4C9F-9E0A-2F4B977E01F3}" type="presParOf" srcId="{44877DC2-2150-46D1-A8F6-8EF682936EE9}" destId="{B9A35F81-B3B1-47F0-8D1B-E01D420F7E47}" srcOrd="1" destOrd="0" presId="urn:microsoft.com/office/officeart/2016/7/layout/VerticalSolidActionList"/>
    <dgm:cxn modelId="{541944B0-E671-4267-B0B7-10338AE74A83}" type="presParOf" srcId="{D446B8D7-D6F9-4C3F-92C2-51C2918C2CCA}" destId="{31FE06C9-7D50-4DED-A1D5-BFA3DE2EB084}" srcOrd="3" destOrd="0" presId="urn:microsoft.com/office/officeart/2016/7/layout/VerticalSolidActionList"/>
    <dgm:cxn modelId="{D91F1FF9-21CD-4605-8DD4-C8F2ACF19136}" type="presParOf" srcId="{D446B8D7-D6F9-4C3F-92C2-51C2918C2CCA}" destId="{1609CBC0-61BB-4521-B58F-19EC69BBAD13}" srcOrd="4" destOrd="0" presId="urn:microsoft.com/office/officeart/2016/7/layout/VerticalSolidActionList"/>
    <dgm:cxn modelId="{2C442C30-365D-460A-A7A9-88570E8C33DB}" type="presParOf" srcId="{1609CBC0-61BB-4521-B58F-19EC69BBAD13}" destId="{6330B29A-9B15-4989-B68C-7DBB2275255A}" srcOrd="0" destOrd="0" presId="urn:microsoft.com/office/officeart/2016/7/layout/VerticalSolidActionList"/>
    <dgm:cxn modelId="{940024DA-D4D1-4650-88C8-89F907608B80}" type="presParOf" srcId="{1609CBC0-61BB-4521-B58F-19EC69BBAD13}" destId="{CBAFE506-66A2-4DE4-BCFA-19D74721554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9D378-2F3D-4C0E-B4DD-498D5A5BC7A5}">
      <dsp:nvSpPr>
        <dsp:cNvPr id="0" name=""/>
        <dsp:cNvSpPr/>
      </dsp:nvSpPr>
      <dsp:spPr>
        <a:xfrm>
          <a:off x="1545653" y="1589"/>
          <a:ext cx="6182613" cy="16295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For Asynchronous Programs track actual participation</a:t>
          </a:r>
        </a:p>
      </dsp:txBody>
      <dsp:txXfrm>
        <a:off x="1545653" y="1589"/>
        <a:ext cx="6182613" cy="1629533"/>
      </dsp:txXfrm>
    </dsp:sp>
    <dsp:sp modelId="{6F300594-35B0-4B92-B47B-DE2075FBCB72}">
      <dsp:nvSpPr>
        <dsp:cNvPr id="0" name=""/>
        <dsp:cNvSpPr/>
      </dsp:nvSpPr>
      <dsp:spPr>
        <a:xfrm>
          <a:off x="0" y="1589"/>
          <a:ext cx="1545653" cy="162953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a:t>Track</a:t>
          </a:r>
        </a:p>
      </dsp:txBody>
      <dsp:txXfrm>
        <a:off x="0" y="1589"/>
        <a:ext cx="1545653" cy="1629533"/>
      </dsp:txXfrm>
    </dsp:sp>
    <dsp:sp modelId="{B9A35F81-B3B1-47F0-8D1B-E01D420F7E47}">
      <dsp:nvSpPr>
        <dsp:cNvPr id="0" name=""/>
        <dsp:cNvSpPr/>
      </dsp:nvSpPr>
      <dsp:spPr>
        <a:xfrm>
          <a:off x="1545653" y="1728895"/>
          <a:ext cx="6182613" cy="162953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Incorporate data collection throughout the session; collect artifacts, testimonies, intent to adopt a practice, knowledge changed.</a:t>
          </a:r>
        </a:p>
      </dsp:txBody>
      <dsp:txXfrm>
        <a:off x="1545653" y="1728895"/>
        <a:ext cx="6182613" cy="1629533"/>
      </dsp:txXfrm>
    </dsp:sp>
    <dsp:sp modelId="{C29334BC-B3DF-4C10-A082-86AAA1DEB483}">
      <dsp:nvSpPr>
        <dsp:cNvPr id="0" name=""/>
        <dsp:cNvSpPr/>
      </dsp:nvSpPr>
      <dsp:spPr>
        <a:xfrm>
          <a:off x="0" y="1728895"/>
          <a:ext cx="1545653" cy="162953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a:t>Incorporate</a:t>
          </a:r>
        </a:p>
      </dsp:txBody>
      <dsp:txXfrm>
        <a:off x="0" y="1728895"/>
        <a:ext cx="1545653" cy="1629533"/>
      </dsp:txXfrm>
    </dsp:sp>
    <dsp:sp modelId="{CBAFE506-66A2-4DE4-BCFA-19D747215548}">
      <dsp:nvSpPr>
        <dsp:cNvPr id="0" name=""/>
        <dsp:cNvSpPr/>
      </dsp:nvSpPr>
      <dsp:spPr>
        <a:xfrm>
          <a:off x="1545653" y="3456200"/>
          <a:ext cx="6182613" cy="162953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Filter out respondents when sending follow-up emails, obtain consent for evaluation as part of the registration process</a:t>
          </a:r>
        </a:p>
      </dsp:txBody>
      <dsp:txXfrm>
        <a:off x="1545653" y="3456200"/>
        <a:ext cx="6182613" cy="1629533"/>
      </dsp:txXfrm>
    </dsp:sp>
    <dsp:sp modelId="{6330B29A-9B15-4989-B68C-7DBB2275255A}">
      <dsp:nvSpPr>
        <dsp:cNvPr id="0" name=""/>
        <dsp:cNvSpPr/>
      </dsp:nvSpPr>
      <dsp:spPr>
        <a:xfrm>
          <a:off x="0" y="3456200"/>
          <a:ext cx="1545653" cy="162953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dirty="0"/>
            <a:t>Follow-Up</a:t>
          </a:r>
        </a:p>
      </dsp:txBody>
      <dsp:txXfrm>
        <a:off x="0" y="3456200"/>
        <a:ext cx="1545653" cy="162953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A8D93-1856-4584-AC45-1C2AF314B375}"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60635-8436-4351-8174-994C8A76C012}" type="slidenum">
              <a:rPr lang="en-US" smtClean="0"/>
              <a:t>‹#›</a:t>
            </a:fld>
            <a:endParaRPr lang="en-US"/>
          </a:p>
        </p:txBody>
      </p:sp>
    </p:spTree>
    <p:extLst>
      <p:ext uri="{BB962C8B-B14F-4D97-AF65-F5344CB8AC3E}">
        <p14:creationId xmlns:p14="http://schemas.microsoft.com/office/powerpoint/2010/main" val="123431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earning.ufl.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a:p>
        </p:txBody>
      </p:sp>
    </p:spTree>
    <p:extLst>
      <p:ext uri="{BB962C8B-B14F-4D97-AF65-F5344CB8AC3E}">
        <p14:creationId xmlns:p14="http://schemas.microsoft.com/office/powerpoint/2010/main" val="282715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Matt has discussed there are educational activities that over time accumulate into a larger educational program, in which we can more fully report on.  As we deliver virtual programs we must remember that our ultimate goal has not changed.  This summer 4-H agents took this to heart as the state 4-H team supported the coordination of 25 unique educational programs, all of which still addressed our larger priorities.</a:t>
            </a:r>
          </a:p>
          <a:p>
            <a:endParaRPr lang="en-US" dirty="0"/>
          </a:p>
          <a:p>
            <a:endParaRPr lang="en-US" dirty="0"/>
          </a:p>
        </p:txBody>
      </p:sp>
      <p:sp>
        <p:nvSpPr>
          <p:cNvPr id="4" name="Slide Number Placeholder 3"/>
          <p:cNvSpPr>
            <a:spLocks noGrp="1"/>
          </p:cNvSpPr>
          <p:nvPr>
            <p:ph type="sldNum" sz="quarter" idx="5"/>
          </p:nvPr>
        </p:nvSpPr>
        <p:spPr/>
        <p:txBody>
          <a:bodyPr/>
          <a:lstStyle/>
          <a:p>
            <a:fld id="{7C8F2CA5-3E20-4A50-B845-79007B03703A}" type="slidenum">
              <a:rPr lang="en-US" smtClean="0"/>
              <a:t>6</a:t>
            </a:fld>
            <a:endParaRPr lang="en-US"/>
          </a:p>
        </p:txBody>
      </p:sp>
    </p:spTree>
    <p:extLst>
      <p:ext uri="{BB962C8B-B14F-4D97-AF65-F5344CB8AC3E}">
        <p14:creationId xmlns:p14="http://schemas.microsoft.com/office/powerpoint/2010/main" val="116048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connect to our larger goals, new statewide virtual clubs have been created, not developing brand new content areas to teach on, pedagogy is still important </a:t>
            </a:r>
          </a:p>
        </p:txBody>
      </p:sp>
      <p:sp>
        <p:nvSpPr>
          <p:cNvPr id="4" name="Slide Number Placeholder 3"/>
          <p:cNvSpPr>
            <a:spLocks noGrp="1"/>
          </p:cNvSpPr>
          <p:nvPr>
            <p:ph type="sldNum" sz="quarter" idx="5"/>
          </p:nvPr>
        </p:nvSpPr>
        <p:spPr/>
        <p:txBody>
          <a:bodyPr/>
          <a:lstStyle/>
          <a:p>
            <a:fld id="{7C8F2CA5-3E20-4A50-B845-79007B03703A}" type="slidenum">
              <a:rPr lang="en-US" smtClean="0"/>
              <a:t>7</a:t>
            </a:fld>
            <a:endParaRPr lang="en-US"/>
          </a:p>
        </p:txBody>
      </p:sp>
    </p:spTree>
    <p:extLst>
      <p:ext uri="{BB962C8B-B14F-4D97-AF65-F5344CB8AC3E}">
        <p14:creationId xmlns:p14="http://schemas.microsoft.com/office/powerpoint/2010/main" val="303338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F2CA5-3E20-4A50-B845-79007B03703A}" type="slidenum">
              <a:rPr lang="en-US" smtClean="0"/>
              <a:t>8</a:t>
            </a:fld>
            <a:endParaRPr lang="en-US"/>
          </a:p>
        </p:txBody>
      </p:sp>
    </p:spTree>
    <p:extLst>
      <p:ext uri="{BB962C8B-B14F-4D97-AF65-F5344CB8AC3E}">
        <p14:creationId xmlns:p14="http://schemas.microsoft.com/office/powerpoint/2010/main" val="135794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effort certainly provided good data there are things we could have done better and or differently to be more efficient in the data collection.</a:t>
            </a:r>
          </a:p>
          <a:p>
            <a:endParaRPr lang="en-US" dirty="0"/>
          </a:p>
          <a:p>
            <a:r>
              <a:rPr lang="en-US" dirty="0"/>
              <a:t>Tracking participation for programs that were asynchronous and provided only through a google site prohibited us from knowing actual participation numbers and knowing a true response rate. </a:t>
            </a:r>
          </a:p>
          <a:p>
            <a:endParaRPr lang="en-US" dirty="0"/>
          </a:p>
          <a:p>
            <a:r>
              <a:rPr lang="en-US" dirty="0"/>
              <a:t>While many presenters did incorporate data collection throughout their programs, I could have been more intentional in advance of programming to talk about data collection options other than just surveys.</a:t>
            </a:r>
          </a:p>
          <a:p>
            <a:endParaRPr lang="en-US" dirty="0"/>
          </a:p>
          <a:p>
            <a:r>
              <a:rPr lang="en-US" dirty="0"/>
              <a:t>I should have uploaded participants lists into Qualtrics so that respondents did not receive a follow-up survey request but given the number of unique surveys and moving pieces I did not do this. We did receive the consent as part of the registration process but with non-members it required merging of different spreadsheets which became difficult to keep up with. </a:t>
            </a:r>
          </a:p>
          <a:p>
            <a:endParaRPr lang="en-US" dirty="0"/>
          </a:p>
          <a:p>
            <a:endParaRPr lang="en-US" dirty="0"/>
          </a:p>
        </p:txBody>
      </p:sp>
      <p:sp>
        <p:nvSpPr>
          <p:cNvPr id="4" name="Slide Number Placeholder 3"/>
          <p:cNvSpPr>
            <a:spLocks noGrp="1"/>
          </p:cNvSpPr>
          <p:nvPr>
            <p:ph type="sldNum" sz="quarter" idx="5"/>
          </p:nvPr>
        </p:nvSpPr>
        <p:spPr/>
        <p:txBody>
          <a:bodyPr/>
          <a:lstStyle/>
          <a:p>
            <a:fld id="{7C8F2CA5-3E20-4A50-B845-79007B03703A}" type="slidenum">
              <a:rPr lang="en-US" smtClean="0"/>
              <a:t>9</a:t>
            </a:fld>
            <a:endParaRPr lang="en-US"/>
          </a:p>
        </p:txBody>
      </p:sp>
    </p:spTree>
    <p:extLst>
      <p:ext uri="{BB962C8B-B14F-4D97-AF65-F5344CB8AC3E}">
        <p14:creationId xmlns:p14="http://schemas.microsoft.com/office/powerpoint/2010/main" val="77077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platforms are approved through UF and adhere to their guidelines. Find that immediate collection of data is important </a:t>
            </a:r>
          </a:p>
          <a:p>
            <a:endParaRPr lang="en-US" dirty="0"/>
          </a:p>
          <a:p>
            <a:r>
              <a:rPr lang="en-US" sz="1200" dirty="0">
                <a:solidFill>
                  <a:schemeClr val="tx1"/>
                </a:solidFill>
                <a:latin typeface="HK Grotesk Light" panose="020B0604020202020204" charset="0"/>
              </a:rPr>
              <a:t>UF LinkedIn Learning- </a:t>
            </a:r>
            <a:r>
              <a:rPr lang="en-US" sz="1200" dirty="0">
                <a:solidFill>
                  <a:schemeClr val="tx1"/>
                </a:solidFill>
                <a:latin typeface="HK Grotesk Light"/>
                <a:hlinkClick r:id="rId3"/>
              </a:rPr>
              <a:t>https://elearning.ufl.edu</a:t>
            </a:r>
            <a:endParaRPr lang="en-US" sz="1200" dirty="0">
              <a:solidFill>
                <a:schemeClr val="tx1"/>
              </a:solidFill>
              <a:latin typeface="HK Grotesk Light"/>
            </a:endParaRPr>
          </a:p>
          <a:p>
            <a:pPr marL="0" indent="0">
              <a:buNone/>
            </a:pPr>
            <a:r>
              <a:rPr lang="en-US" sz="1200" dirty="0">
                <a:solidFill>
                  <a:schemeClr val="tx1"/>
                </a:solidFill>
                <a:latin typeface="HK Grotesk Light" panose="020B0604020202020204" charset="0"/>
              </a:rPr>
              <a:t>  Essential Training for Google Analytics</a:t>
            </a:r>
          </a:p>
          <a:p>
            <a:endParaRPr lang="en-US" dirty="0"/>
          </a:p>
        </p:txBody>
      </p:sp>
      <p:sp>
        <p:nvSpPr>
          <p:cNvPr id="4" name="Slide Number Placeholder 3"/>
          <p:cNvSpPr>
            <a:spLocks noGrp="1"/>
          </p:cNvSpPr>
          <p:nvPr>
            <p:ph type="sldNum" sz="quarter" idx="5"/>
          </p:nvPr>
        </p:nvSpPr>
        <p:spPr/>
        <p:txBody>
          <a:bodyPr/>
          <a:lstStyle/>
          <a:p>
            <a:fld id="{7C8F2CA5-3E20-4A50-B845-79007B03703A}" type="slidenum">
              <a:rPr lang="en-US" smtClean="0"/>
              <a:t>10</a:t>
            </a:fld>
            <a:endParaRPr lang="en-US"/>
          </a:p>
        </p:txBody>
      </p:sp>
    </p:spTree>
    <p:extLst>
      <p:ext uri="{BB962C8B-B14F-4D97-AF65-F5344CB8AC3E}">
        <p14:creationId xmlns:p14="http://schemas.microsoft.com/office/powerpoint/2010/main" val="185109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not want/need this?</a:t>
            </a:r>
          </a:p>
          <a:p>
            <a:endParaRPr lang="en-US" dirty="0"/>
          </a:p>
          <a:p>
            <a:r>
              <a:rPr lang="en-US" dirty="0"/>
              <a:t>Data Received </a:t>
            </a:r>
          </a:p>
          <a:p>
            <a:r>
              <a:rPr lang="en-US" dirty="0"/>
              <a:t>Agents received a Qualtrics data report for each program and training was provided in how to conduct simple analysis of data received for their ROA along with sample outcome statements for how to report the data.  Again Belonging and subject matter knowledge gain are both indicators that are I7 workload indicators and consistent with other Extension programs in PYD.  </a:t>
            </a:r>
          </a:p>
        </p:txBody>
      </p:sp>
      <p:sp>
        <p:nvSpPr>
          <p:cNvPr id="4" name="Slide Number Placeholder 3"/>
          <p:cNvSpPr>
            <a:spLocks noGrp="1"/>
          </p:cNvSpPr>
          <p:nvPr>
            <p:ph type="sldNum" sz="quarter" idx="5"/>
          </p:nvPr>
        </p:nvSpPr>
        <p:spPr/>
        <p:txBody>
          <a:bodyPr/>
          <a:lstStyle/>
          <a:p>
            <a:fld id="{7C8F2CA5-3E20-4A50-B845-79007B03703A}" type="slidenum">
              <a:rPr lang="en-US" smtClean="0"/>
              <a:t>11</a:t>
            </a:fld>
            <a:endParaRPr lang="en-US"/>
          </a:p>
        </p:txBody>
      </p:sp>
    </p:spTree>
    <p:extLst>
      <p:ext uri="{BB962C8B-B14F-4D97-AF65-F5344CB8AC3E}">
        <p14:creationId xmlns:p14="http://schemas.microsoft.com/office/powerpoint/2010/main" val="366289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2D18-0BB1-3F4D-AD59-508357D4C4E0}"/>
              </a:ext>
            </a:extLst>
          </p:cNvPr>
          <p:cNvSpPr>
            <a:spLocks noGrp="1"/>
          </p:cNvSpPr>
          <p:nvPr>
            <p:ph type="ctrTitle" hasCustomPrompt="1"/>
          </p:nvPr>
        </p:nvSpPr>
        <p:spPr>
          <a:xfrm>
            <a:off x="1524000" y="1527048"/>
            <a:ext cx="9144000" cy="1982914"/>
          </a:xfrm>
        </p:spPr>
        <p:txBody>
          <a:bodyPr anchor="b"/>
          <a:lstStyle>
            <a:lvl1pPr algn="l">
              <a:defRPr sz="6000">
                <a:solidFill>
                  <a:srgbClr val="174B80"/>
                </a:solidFill>
                <a:latin typeface="Arial" panose="020B0604020202020204" pitchFamily="34" charset="0"/>
                <a:cs typeface="Arial" panose="020B0604020202020204" pitchFamily="34" charset="0"/>
              </a:defRPr>
            </a:lvl1pPr>
          </a:lstStyle>
          <a:p>
            <a:r>
              <a:rPr lang="en-US" dirty="0"/>
              <a:t>TITLE IN ALL CAPS GOES HERE</a:t>
            </a:r>
          </a:p>
        </p:txBody>
      </p:sp>
      <p:sp>
        <p:nvSpPr>
          <p:cNvPr id="3" name="Subtitle 2">
            <a:extLst>
              <a:ext uri="{FF2B5EF4-FFF2-40B4-BE49-F238E27FC236}">
                <a16:creationId xmlns:a16="http://schemas.microsoft.com/office/drawing/2014/main" id="{505CB850-8BDB-DA4B-B7DC-5935D06B8024}"/>
              </a:ext>
            </a:extLst>
          </p:cNvPr>
          <p:cNvSpPr>
            <a:spLocks noGrp="1"/>
          </p:cNvSpPr>
          <p:nvPr>
            <p:ph type="subTitle" idx="1" hasCustomPrompt="1"/>
          </p:nvPr>
        </p:nvSpPr>
        <p:spPr>
          <a:xfrm>
            <a:off x="1524000" y="3602038"/>
            <a:ext cx="9144000" cy="851090"/>
          </a:xfrm>
        </p:spPr>
        <p:txBody>
          <a:bodyPr>
            <a:normAutofit/>
          </a:bodyPr>
          <a:lstStyle>
            <a:lvl1pPr marL="0" indent="0" algn="l">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4" name="Date Placeholder 3">
            <a:extLst>
              <a:ext uri="{FF2B5EF4-FFF2-40B4-BE49-F238E27FC236}">
                <a16:creationId xmlns:a16="http://schemas.microsoft.com/office/drawing/2014/main" id="{DC6AC64F-2B8B-D24D-8ED1-2C9A19A8CA2C}"/>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3B6840E7-31E9-024B-8D6F-94B571570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CC222-1624-3244-B62C-F4C55BF0E0EA}"/>
              </a:ext>
            </a:extLst>
          </p:cNvPr>
          <p:cNvSpPr>
            <a:spLocks noGrp="1"/>
          </p:cNvSpPr>
          <p:nvPr>
            <p:ph type="sldNum" sz="quarter" idx="12"/>
          </p:nvPr>
        </p:nvSpPr>
        <p:spPr/>
        <p:txBody>
          <a:bodyPr/>
          <a:lstStyle/>
          <a:p>
            <a:fld id="{0CEB275C-A768-42EC-B9AC-55E71BFDFD4B}" type="slidenum">
              <a:rPr lang="en-US" smtClean="0"/>
              <a:t>‹#›</a:t>
            </a:fld>
            <a:endParaRPr lang="en-US"/>
          </a:p>
        </p:txBody>
      </p:sp>
      <p:sp>
        <p:nvSpPr>
          <p:cNvPr id="10" name="Text Placeholder 9">
            <a:extLst>
              <a:ext uri="{FF2B5EF4-FFF2-40B4-BE49-F238E27FC236}">
                <a16:creationId xmlns:a16="http://schemas.microsoft.com/office/drawing/2014/main" id="{43BB331A-E532-AC40-BC24-317A9E1AEC09}"/>
              </a:ext>
            </a:extLst>
          </p:cNvPr>
          <p:cNvSpPr>
            <a:spLocks noGrp="1"/>
          </p:cNvSpPr>
          <p:nvPr>
            <p:ph type="body" sz="quarter" idx="14" hasCustomPrompt="1"/>
          </p:nvPr>
        </p:nvSpPr>
        <p:spPr>
          <a:xfrm>
            <a:off x="1524000" y="4545204"/>
            <a:ext cx="9144000" cy="489109"/>
          </a:xfrm>
        </p:spPr>
        <p:txBody>
          <a:bodyPr/>
          <a:lstStyle>
            <a:lvl1pPr marL="0" indent="0">
              <a:buNone/>
              <a:defRPr sz="2000">
                <a:latin typeface="Arial" panose="020B0604020202020204" pitchFamily="34" charset="0"/>
                <a:cs typeface="Arial" panose="020B0604020202020204" pitchFamily="34" charset="0"/>
              </a:defRPr>
            </a:lvl1pPr>
          </a:lstStyle>
          <a:p>
            <a:pPr lvl="0"/>
            <a:r>
              <a:rPr lang="en-US" dirty="0"/>
              <a:t>First Author, Second Author, &amp; Third Author</a:t>
            </a:r>
          </a:p>
        </p:txBody>
      </p:sp>
    </p:spTree>
    <p:extLst>
      <p:ext uri="{BB962C8B-B14F-4D97-AF65-F5344CB8AC3E}">
        <p14:creationId xmlns:p14="http://schemas.microsoft.com/office/powerpoint/2010/main" val="199689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3BDC-9C5C-E54F-AAEA-B3A2F253399B}"/>
              </a:ext>
            </a:extLst>
          </p:cNvPr>
          <p:cNvSpPr>
            <a:spLocks noGrp="1"/>
          </p:cNvSpPr>
          <p:nvPr>
            <p:ph type="title"/>
          </p:nvPr>
        </p:nvSpPr>
        <p:spPr>
          <a:xfrm>
            <a:off x="838200" y="795528"/>
            <a:ext cx="10515600" cy="895160"/>
          </a:xfrm>
        </p:spPr>
        <p:txBody>
          <a:bodyPr/>
          <a:lstStyle>
            <a:lvl1pPr>
              <a:defRPr>
                <a:solidFill>
                  <a:srgbClr val="174B8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99C7EE-938E-E242-B29E-41206C2CF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0DADA-E2BD-8044-942A-1AE1772A869C}"/>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0F4D86E6-F02D-5C4D-ABFE-653005933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AF622-55CC-134E-A2EC-6737F2EE9506}"/>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84043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0FF0D-4300-554D-9703-A4D7BB913A9C}"/>
              </a:ext>
            </a:extLst>
          </p:cNvPr>
          <p:cNvSpPr>
            <a:spLocks noGrp="1"/>
          </p:cNvSpPr>
          <p:nvPr>
            <p:ph type="title" orient="vert"/>
          </p:nvPr>
        </p:nvSpPr>
        <p:spPr>
          <a:xfrm rot="10800000">
            <a:off x="858012" y="365126"/>
            <a:ext cx="2628900" cy="5811838"/>
          </a:xfrm>
        </p:spPr>
        <p:txBody>
          <a:bodyPr vert="eaVert"/>
          <a:lstStyle>
            <a:lvl1pPr>
              <a:defRPr>
                <a:solidFill>
                  <a:srgbClr val="174B80"/>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CBD21CD-9A80-BC4D-90F5-92EB03784282}"/>
              </a:ext>
            </a:extLst>
          </p:cNvPr>
          <p:cNvSpPr>
            <a:spLocks noGrp="1"/>
          </p:cNvSpPr>
          <p:nvPr>
            <p:ph type="body" orient="vert" idx="1"/>
          </p:nvPr>
        </p:nvSpPr>
        <p:spPr>
          <a:xfrm rot="10800000">
            <a:off x="3624834"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F51A1-23D3-B943-AE82-3069F103C437}"/>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4A3C55BD-9077-4646-8334-170713200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3E1B1-C21D-6740-A541-C5CFF48C1BA9}"/>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238331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9C0C1-0961-E548-9F9D-3F39F551D8B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E2D3E6-DC30-3243-ADF6-6633C3785B3A}"/>
              </a:ext>
            </a:extLst>
          </p:cNvPr>
          <p:cNvSpPr>
            <a:spLocks noGrp="1"/>
          </p:cNvSpPr>
          <p:nvPr>
            <p:ph type="title" hasCustomPrompt="1"/>
          </p:nvPr>
        </p:nvSpPr>
        <p:spPr>
          <a:xfrm>
            <a:off x="838200" y="1819469"/>
            <a:ext cx="5982478" cy="1436914"/>
          </a:xfrm>
        </p:spPr>
        <p:txBody>
          <a:bodyPr>
            <a:normAutofit/>
          </a:bodyPr>
          <a:lstStyle>
            <a:lvl1pPr>
              <a:defRPr sz="4800">
                <a:solidFill>
                  <a:srgbClr val="174B80"/>
                </a:solidFill>
              </a:defRPr>
            </a:lvl1pPr>
          </a:lstStyle>
          <a:p>
            <a:r>
              <a:rPr lang="en-US" dirty="0"/>
              <a:t>Questions/Thank you</a:t>
            </a:r>
          </a:p>
        </p:txBody>
      </p:sp>
      <p:sp>
        <p:nvSpPr>
          <p:cNvPr id="3" name="Date Placeholder 2">
            <a:extLst>
              <a:ext uri="{FF2B5EF4-FFF2-40B4-BE49-F238E27FC236}">
                <a16:creationId xmlns:a16="http://schemas.microsoft.com/office/drawing/2014/main" id="{9B268CBA-68B8-F845-AADA-DF12FDB2EAC8}"/>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4" name="Footer Placeholder 3">
            <a:extLst>
              <a:ext uri="{FF2B5EF4-FFF2-40B4-BE49-F238E27FC236}">
                <a16:creationId xmlns:a16="http://schemas.microsoft.com/office/drawing/2014/main" id="{83F0A45A-CC49-9445-9F2F-644CA8783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EEF021-5F76-A647-B717-6210C28B7E96}"/>
              </a:ext>
            </a:extLst>
          </p:cNvPr>
          <p:cNvSpPr>
            <a:spLocks noGrp="1"/>
          </p:cNvSpPr>
          <p:nvPr>
            <p:ph type="sldNum" sz="quarter" idx="12"/>
          </p:nvPr>
        </p:nvSpPr>
        <p:spPr/>
        <p:txBody>
          <a:bodyPr/>
          <a:lstStyle/>
          <a:p>
            <a:fld id="{0CEB275C-A768-42EC-B9AC-55E71BFDFD4B}" type="slidenum">
              <a:rPr lang="en-US" smtClean="0"/>
              <a:t>‹#›</a:t>
            </a:fld>
            <a:endParaRPr lang="en-US"/>
          </a:p>
        </p:txBody>
      </p:sp>
      <p:sp>
        <p:nvSpPr>
          <p:cNvPr id="9" name="Text Placeholder 8">
            <a:extLst>
              <a:ext uri="{FF2B5EF4-FFF2-40B4-BE49-F238E27FC236}">
                <a16:creationId xmlns:a16="http://schemas.microsoft.com/office/drawing/2014/main" id="{38F5D096-4837-0E4C-B3EF-235311BD7AB0}"/>
              </a:ext>
            </a:extLst>
          </p:cNvPr>
          <p:cNvSpPr>
            <a:spLocks noGrp="1"/>
          </p:cNvSpPr>
          <p:nvPr>
            <p:ph type="body" sz="quarter" idx="13" hasCustomPrompt="1"/>
          </p:nvPr>
        </p:nvSpPr>
        <p:spPr>
          <a:xfrm>
            <a:off x="838200" y="3378200"/>
            <a:ext cx="5981700" cy="960438"/>
          </a:xfrm>
        </p:spPr>
        <p:txBody>
          <a:bodyPr/>
          <a:lstStyle>
            <a:lvl1pPr marL="0" indent="0">
              <a:buNone/>
              <a:defRPr/>
            </a:lvl1pPr>
          </a:lstStyle>
          <a:p>
            <a:pPr lvl="0"/>
            <a:r>
              <a:rPr lang="en-US" dirty="0"/>
              <a:t>Contact Information</a:t>
            </a:r>
          </a:p>
        </p:txBody>
      </p:sp>
    </p:spTree>
    <p:extLst>
      <p:ext uri="{BB962C8B-B14F-4D97-AF65-F5344CB8AC3E}">
        <p14:creationId xmlns:p14="http://schemas.microsoft.com/office/powerpoint/2010/main" val="302491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act Info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82596A-D0CB-ED4C-8B07-ED84060074A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CB0750-226C-8742-99A1-839F08C399F8}"/>
              </a:ext>
            </a:extLst>
          </p:cNvPr>
          <p:cNvSpPr>
            <a:spLocks noGrp="1"/>
          </p:cNvSpPr>
          <p:nvPr>
            <p:ph type="title" hasCustomPrompt="1"/>
          </p:nvPr>
        </p:nvSpPr>
        <p:spPr>
          <a:xfrm>
            <a:off x="838200" y="2397967"/>
            <a:ext cx="10515600" cy="1614196"/>
          </a:xfrm>
        </p:spPr>
        <p:txBody>
          <a:bodyPr/>
          <a:lstStyle>
            <a:lvl1pPr>
              <a:defRPr>
                <a:solidFill>
                  <a:srgbClr val="174B80"/>
                </a:solidFill>
              </a:defRPr>
            </a:lvl1pPr>
          </a:lstStyle>
          <a:p>
            <a:r>
              <a:rPr lang="en-US" dirty="0"/>
              <a:t>Contact Information Only</a:t>
            </a:r>
          </a:p>
        </p:txBody>
      </p:sp>
      <p:sp>
        <p:nvSpPr>
          <p:cNvPr id="3" name="Date Placeholder 2">
            <a:extLst>
              <a:ext uri="{FF2B5EF4-FFF2-40B4-BE49-F238E27FC236}">
                <a16:creationId xmlns:a16="http://schemas.microsoft.com/office/drawing/2014/main" id="{D0AA0959-80D3-024F-BF76-84C108757FE2}"/>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4" name="Footer Placeholder 3">
            <a:extLst>
              <a:ext uri="{FF2B5EF4-FFF2-40B4-BE49-F238E27FC236}">
                <a16:creationId xmlns:a16="http://schemas.microsoft.com/office/drawing/2014/main" id="{C596DA17-52B3-F348-8347-A3B579367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CD7F0-04F4-774E-96F0-877074BCA467}"/>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216048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o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FF6-4609-E44F-A640-5BCF9BDD65FF}"/>
              </a:ext>
            </a:extLst>
          </p:cNvPr>
          <p:cNvSpPr>
            <a:spLocks noGrp="1"/>
          </p:cNvSpPr>
          <p:nvPr>
            <p:ph type="title"/>
          </p:nvPr>
        </p:nvSpPr>
        <p:spPr>
          <a:xfrm>
            <a:off x="838200" y="877824"/>
            <a:ext cx="10515600" cy="812864"/>
          </a:xfrm>
        </p:spPr>
        <p:txBody>
          <a:bodyPr/>
          <a:lstStyle>
            <a:lvl1pPr>
              <a:defRPr>
                <a:solidFill>
                  <a:srgbClr val="174B80"/>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58D8BC-41DB-C94D-939D-B595EB0D5BB7}"/>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4" name="Footer Placeholder 3">
            <a:extLst>
              <a:ext uri="{FF2B5EF4-FFF2-40B4-BE49-F238E27FC236}">
                <a16:creationId xmlns:a16="http://schemas.microsoft.com/office/drawing/2014/main" id="{6AE68B2C-AD1A-4545-80F8-5F7B3AD13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91F96-9A02-F44F-B5D8-D29E0D339145}"/>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397735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atin typeface="Gentona Book" pitchFamily="2" charset="77"/>
              </a:defRPr>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atin typeface="Gentona Book" pitchFamily="2" charset="77"/>
              </a:defRPr>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127197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909A-EE24-2145-ADCD-60C87D6564C0}"/>
              </a:ext>
            </a:extLst>
          </p:cNvPr>
          <p:cNvSpPr>
            <a:spLocks noGrp="1"/>
          </p:cNvSpPr>
          <p:nvPr>
            <p:ph type="title"/>
          </p:nvPr>
        </p:nvSpPr>
        <p:spPr>
          <a:xfrm>
            <a:off x="838200" y="859536"/>
            <a:ext cx="7315200" cy="831152"/>
          </a:xfrm>
        </p:spPr>
        <p:txBody>
          <a:bodyPr/>
          <a:lstStyle>
            <a:lvl1pPr>
              <a:defRPr>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EB3CD62-048F-AB4D-9299-C402C49FBDED}"/>
              </a:ext>
            </a:extLst>
          </p:cNvPr>
          <p:cNvSpPr>
            <a:spLocks noGrp="1"/>
          </p:cNvSpPr>
          <p:nvPr>
            <p:ph idx="1"/>
          </p:nvPr>
        </p:nvSpPr>
        <p:spPr>
          <a:xfrm>
            <a:off x="838200" y="1975105"/>
            <a:ext cx="10515600" cy="4201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913DA2-53A7-3049-8E92-E0F644E72057}"/>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70C3C894-B360-C94C-A542-9FA54B9B8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27EDA-B49F-154A-B1DD-DE41FA51411A}"/>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186251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4874-4C21-B643-AB19-BA31639A9D4B}"/>
              </a:ext>
            </a:extLst>
          </p:cNvPr>
          <p:cNvSpPr>
            <a:spLocks noGrp="1"/>
          </p:cNvSpPr>
          <p:nvPr>
            <p:ph type="title"/>
          </p:nvPr>
        </p:nvSpPr>
        <p:spPr>
          <a:xfrm>
            <a:off x="831850" y="1709738"/>
            <a:ext cx="10515600" cy="2852737"/>
          </a:xfrm>
        </p:spPr>
        <p:txBody>
          <a:bodyPr anchor="b"/>
          <a:lstStyle>
            <a:lvl1pPr>
              <a:defRPr sz="6000">
                <a:solidFill>
                  <a:srgbClr val="174B8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F76C21-15C7-A344-9A03-45E89AD55983}"/>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DA79E0-F8D2-604E-B3F5-75EC9B3301E3}"/>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5448509C-CB31-4B42-BF54-58AF2B279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D4124-E49F-AD40-90C3-743BA442DAA6}"/>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354240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8E84-F108-6E4D-9CC2-D07B10B20BA9}"/>
              </a:ext>
            </a:extLst>
          </p:cNvPr>
          <p:cNvSpPr>
            <a:spLocks noGrp="1"/>
          </p:cNvSpPr>
          <p:nvPr>
            <p:ph type="title"/>
          </p:nvPr>
        </p:nvSpPr>
        <p:spPr>
          <a:xfrm>
            <a:off x="838200" y="896112"/>
            <a:ext cx="10515600" cy="794576"/>
          </a:xfrm>
        </p:spPr>
        <p:txBody>
          <a:bodyPr/>
          <a:lstStyle>
            <a:lvl1pPr>
              <a:defRPr>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4D4650-9F75-B442-91B0-DA2CF344A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5FB14-8012-7C40-A158-12FED6EF7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03E2F-978E-D54C-8418-628B0FD5ABF3}"/>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6" name="Footer Placeholder 5">
            <a:extLst>
              <a:ext uri="{FF2B5EF4-FFF2-40B4-BE49-F238E27FC236}">
                <a16:creationId xmlns:a16="http://schemas.microsoft.com/office/drawing/2014/main" id="{33D0EA0F-C344-2F4D-AF55-522A569ED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1D7B1-F667-9442-9433-D8396DDE5C83}"/>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149597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48CE-E571-CE44-A04E-42153E1AC874}"/>
              </a:ext>
            </a:extLst>
          </p:cNvPr>
          <p:cNvSpPr>
            <a:spLocks noGrp="1"/>
          </p:cNvSpPr>
          <p:nvPr>
            <p:ph type="title"/>
          </p:nvPr>
        </p:nvSpPr>
        <p:spPr>
          <a:xfrm>
            <a:off x="839788" y="868680"/>
            <a:ext cx="10515600" cy="822008"/>
          </a:xfrm>
        </p:spPr>
        <p:txBody>
          <a:bodyPr/>
          <a:lstStyle>
            <a:lvl1pPr>
              <a:defRPr>
                <a:solidFill>
                  <a:srgbClr val="174B8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60EF42-33C8-454A-BB25-B21BC5BC5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46DC6-C43D-2A42-A67F-F70AFD189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0D01E-8B4B-3D4D-A7A0-177B8862E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60EA9A-12DE-F143-89D8-F13ECCE39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DD0DE-5A8C-764C-83C5-63216B84B5A9}"/>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8" name="Footer Placeholder 7">
            <a:extLst>
              <a:ext uri="{FF2B5EF4-FFF2-40B4-BE49-F238E27FC236}">
                <a16:creationId xmlns:a16="http://schemas.microsoft.com/office/drawing/2014/main" id="{8523105E-12B9-CF43-8D1A-56C1427432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A9D72-73B2-9542-B512-E28AA7ED5571}"/>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119233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E53D-B779-2B41-91FC-87E9D6D09079}"/>
              </a:ext>
            </a:extLst>
          </p:cNvPr>
          <p:cNvSpPr>
            <a:spLocks noGrp="1"/>
          </p:cNvSpPr>
          <p:nvPr>
            <p:ph type="title"/>
          </p:nvPr>
        </p:nvSpPr>
        <p:spPr>
          <a:xfrm>
            <a:off x="838200" y="822960"/>
            <a:ext cx="10515600" cy="867728"/>
          </a:xfrm>
        </p:spPr>
        <p:txBody>
          <a:bodyPr/>
          <a:lstStyle>
            <a:lvl1pPr>
              <a:defRPr>
                <a:solidFill>
                  <a:srgbClr val="174B80"/>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29BF237-4A02-1D4A-B6AB-CB736F2B8FE9}"/>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4" name="Footer Placeholder 3">
            <a:extLst>
              <a:ext uri="{FF2B5EF4-FFF2-40B4-BE49-F238E27FC236}">
                <a16:creationId xmlns:a16="http://schemas.microsoft.com/office/drawing/2014/main" id="{4F2BE410-6E81-3B47-888A-565D78EED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A9655-2852-134B-BAC1-00E47A3A1D42}"/>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214167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5B878-2A2A-054F-84E6-CB8D2453B8CA}"/>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3" name="Footer Placeholder 2">
            <a:extLst>
              <a:ext uri="{FF2B5EF4-FFF2-40B4-BE49-F238E27FC236}">
                <a16:creationId xmlns:a16="http://schemas.microsoft.com/office/drawing/2014/main" id="{D7D6A86F-7356-EE4A-9577-849FCF614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E6CB82-5389-D14B-969C-292C56D576D5}"/>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409997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B8A9-6C27-D741-8FAA-2211B997EB11}"/>
              </a:ext>
            </a:extLst>
          </p:cNvPr>
          <p:cNvSpPr>
            <a:spLocks noGrp="1"/>
          </p:cNvSpPr>
          <p:nvPr>
            <p:ph type="title"/>
          </p:nvPr>
        </p:nvSpPr>
        <p:spPr>
          <a:xfrm>
            <a:off x="839788" y="457200"/>
            <a:ext cx="3932237" cy="1600200"/>
          </a:xfrm>
        </p:spPr>
        <p:txBody>
          <a:bodyPr anchor="b"/>
          <a:lstStyle>
            <a:lvl1pPr>
              <a:defRPr sz="3200">
                <a:solidFill>
                  <a:srgbClr val="174B8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7B6948-3A9F-7C48-AD1A-EC2CDFE66723}"/>
              </a:ext>
            </a:extLst>
          </p:cNvPr>
          <p:cNvSpPr>
            <a:spLocks noGrp="1"/>
          </p:cNvSpPr>
          <p:nvPr>
            <p:ph idx="1"/>
          </p:nvPr>
        </p:nvSpPr>
        <p:spPr>
          <a:xfrm>
            <a:off x="5183188" y="1536192"/>
            <a:ext cx="6172200" cy="43248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F74CF9E-3CBF-3545-AA9C-CF8E00E18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48816-561D-D24E-912F-BF138703E0C1}"/>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6" name="Footer Placeholder 5">
            <a:extLst>
              <a:ext uri="{FF2B5EF4-FFF2-40B4-BE49-F238E27FC236}">
                <a16:creationId xmlns:a16="http://schemas.microsoft.com/office/drawing/2014/main" id="{D05D9C09-EBC0-A74B-B6F1-46126543B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2FE08-1A7C-6A47-A194-C6C755349994}"/>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288312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19B4-1724-2A4A-8B74-57BFEDBC9278}"/>
              </a:ext>
            </a:extLst>
          </p:cNvPr>
          <p:cNvSpPr>
            <a:spLocks noGrp="1"/>
          </p:cNvSpPr>
          <p:nvPr>
            <p:ph type="title"/>
          </p:nvPr>
        </p:nvSpPr>
        <p:spPr>
          <a:xfrm>
            <a:off x="839788" y="457200"/>
            <a:ext cx="3932237" cy="1600200"/>
          </a:xfrm>
        </p:spPr>
        <p:txBody>
          <a:bodyPr anchor="b"/>
          <a:lstStyle>
            <a:lvl1pPr>
              <a:defRPr sz="3200">
                <a:solidFill>
                  <a:srgbClr val="174B8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FF80EA1-EA96-BB45-B4EB-C25B20CE3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4CAE86-9687-4941-BF86-55C270AA4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A500B-B953-2C46-8A81-95A1A5DC25FF}"/>
              </a:ext>
            </a:extLst>
          </p:cNvPr>
          <p:cNvSpPr>
            <a:spLocks noGrp="1"/>
          </p:cNvSpPr>
          <p:nvPr>
            <p:ph type="dt" sz="half" idx="10"/>
          </p:nvPr>
        </p:nvSpPr>
        <p:spPr/>
        <p:txBody>
          <a:bodyPr/>
          <a:lstStyle/>
          <a:p>
            <a:fld id="{79260E2F-128C-47CF-A0E8-D3ACC0133236}" type="datetimeFigureOut">
              <a:rPr lang="en-US" smtClean="0"/>
              <a:t>11/23/2020</a:t>
            </a:fld>
            <a:endParaRPr lang="en-US"/>
          </a:p>
        </p:txBody>
      </p:sp>
      <p:sp>
        <p:nvSpPr>
          <p:cNvPr id="6" name="Footer Placeholder 5">
            <a:extLst>
              <a:ext uri="{FF2B5EF4-FFF2-40B4-BE49-F238E27FC236}">
                <a16:creationId xmlns:a16="http://schemas.microsoft.com/office/drawing/2014/main" id="{DECAAA92-CAC5-5E46-A0C3-2F5CEAF32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6E783-84AB-C34B-8F8F-7EE041F6AAB3}"/>
              </a:ext>
            </a:extLst>
          </p:cNvPr>
          <p:cNvSpPr>
            <a:spLocks noGrp="1"/>
          </p:cNvSpPr>
          <p:nvPr>
            <p:ph type="sldNum" sz="quarter" idx="12"/>
          </p:nvPr>
        </p:nvSpPr>
        <p:spPr/>
        <p:txBody>
          <a:bodyPr/>
          <a:lstStyle/>
          <a:p>
            <a:fld id="{0CEB275C-A768-42EC-B9AC-55E71BFDFD4B}" type="slidenum">
              <a:rPr lang="en-US" smtClean="0"/>
              <a:t>‹#›</a:t>
            </a:fld>
            <a:endParaRPr lang="en-US"/>
          </a:p>
        </p:txBody>
      </p:sp>
    </p:spTree>
    <p:extLst>
      <p:ext uri="{BB962C8B-B14F-4D97-AF65-F5344CB8AC3E}">
        <p14:creationId xmlns:p14="http://schemas.microsoft.com/office/powerpoint/2010/main" val="365366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AFAABB-9988-A240-8BB1-BD8A4B5EED45}"/>
              </a:ext>
            </a:extLst>
          </p:cNvPr>
          <p:cNvPicPr>
            <a:picLocks noChangeAspect="1"/>
          </p:cNvPicPr>
          <p:nvPr/>
        </p:nvPicPr>
        <p:blipFill>
          <a:blip r:embed="rId17"/>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274441-CA69-F84C-B8F7-C823BFF56A25}"/>
              </a:ext>
            </a:extLst>
          </p:cNvPr>
          <p:cNvSpPr/>
          <p:nvPr/>
        </p:nvSpPr>
        <p:spPr>
          <a:xfrm>
            <a:off x="512064" y="1517904"/>
            <a:ext cx="10140696" cy="3483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AF70607-CD59-D64C-B22E-B2BCD03D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8D5B083-8173-4241-8480-09BD1ECF6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3E0F60-79D8-9744-88CB-C7E0B2B70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60E2F-128C-47CF-A0E8-D3ACC0133236}" type="datetimeFigureOut">
              <a:rPr lang="en-US" smtClean="0"/>
              <a:t>11/23/2020</a:t>
            </a:fld>
            <a:endParaRPr lang="en-US"/>
          </a:p>
        </p:txBody>
      </p:sp>
      <p:sp>
        <p:nvSpPr>
          <p:cNvPr id="5" name="Footer Placeholder 4">
            <a:extLst>
              <a:ext uri="{FF2B5EF4-FFF2-40B4-BE49-F238E27FC236}">
                <a16:creationId xmlns:a16="http://schemas.microsoft.com/office/drawing/2014/main" id="{3BE77D65-0F31-A946-8D79-72A40DFBE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EF2CA-EC48-BB46-85D2-E52168586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B275C-A768-42EC-B9AC-55E71BFDFD4B}" type="slidenum">
              <a:rPr lang="en-US" smtClean="0"/>
              <a:t>‹#›</a:t>
            </a:fld>
            <a:endParaRPr lang="en-US"/>
          </a:p>
        </p:txBody>
      </p:sp>
    </p:spTree>
    <p:extLst>
      <p:ext uri="{BB962C8B-B14F-4D97-AF65-F5344CB8AC3E}">
        <p14:creationId xmlns:p14="http://schemas.microsoft.com/office/powerpoint/2010/main" val="845740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ollev.com/surveys/atGysHxMZVe5jfPXlU8pt/respon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dis.ifas.ufl.edu/topic_series_savvy_surve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is.ifas.ufl.edu/topic_program_evaluation" TargetMode="External"/><Relationship Id="rId2" Type="http://schemas.openxmlformats.org/officeDocument/2006/relationships/hyperlink" Target="https://edis.ifas.ufl.edu/topic_series_savvy_survey"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youtu.be/0__MoLUUoAQ" TargetMode="External"/><Relationship Id="rId4" Type="http://schemas.openxmlformats.org/officeDocument/2006/relationships/hyperlink" Target="https://youtu.be/dpUq00JD4q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ttbenge@ufl.edu"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mailto:sarahzt@ufl.edu" TargetMode="External"/><Relationship Id="rId5" Type="http://schemas.openxmlformats.org/officeDocument/2006/relationships/hyperlink" Target="mailto:gdisrael@ufl.edu" TargetMode="External"/><Relationship Id="rId4" Type="http://schemas.openxmlformats.org/officeDocument/2006/relationships/hyperlink" Target="mailto:amharder@uf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554400" y="1122363"/>
            <a:ext cx="10111608" cy="2387600"/>
          </a:xfrm>
          <a:prstGeom prst="rect">
            <a:avLst/>
          </a:prstGeom>
        </p:spPr>
        <p:txBody>
          <a:bodyPr/>
          <a:lstStyle/>
          <a:p>
            <a:r>
              <a:rPr lang="en-US" dirty="0">
                <a:solidFill>
                  <a:srgbClr val="174B80"/>
                </a:solidFill>
                <a:latin typeface="Gentona Book" pitchFamily="2" charset="77"/>
              </a:rPr>
              <a:t>How to Measure Medium-Term Outcomes from Online Educational Activities</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554400" y="3818038"/>
            <a:ext cx="7626214" cy="1655762"/>
          </a:xfrm>
          <a:prstGeom prst="rect">
            <a:avLst/>
          </a:prstGeom>
        </p:spPr>
        <p:txBody>
          <a:bodyPr>
            <a:normAutofit fontScale="85000" lnSpcReduction="10000"/>
          </a:bodyPr>
          <a:lstStyle/>
          <a:p>
            <a:pPr algn="l"/>
            <a:r>
              <a:rPr lang="en-US" dirty="0">
                <a:latin typeface="Gentona Book" pitchFamily="2" charset="77"/>
              </a:rPr>
              <a:t>Matt Benge, Amy Harder, Glenn Israel</a:t>
            </a:r>
          </a:p>
          <a:p>
            <a:pPr algn="l"/>
            <a:r>
              <a:rPr lang="en-US" dirty="0">
                <a:latin typeface="Gentona Book" pitchFamily="2" charset="77"/>
              </a:rPr>
              <a:t>Program Development and Evaluation Center (PDEC)</a:t>
            </a:r>
          </a:p>
          <a:p>
            <a:pPr algn="l"/>
            <a:r>
              <a:rPr lang="en-US" dirty="0">
                <a:latin typeface="Gentona Book" pitchFamily="2" charset="77"/>
              </a:rPr>
              <a:t>Department of Agricultural Education &amp; Communication</a:t>
            </a:r>
          </a:p>
        </p:txBody>
      </p:sp>
      <p:sp>
        <p:nvSpPr>
          <p:cNvPr id="2" name="Star: 5 Points 1">
            <a:extLst>
              <a:ext uri="{FF2B5EF4-FFF2-40B4-BE49-F238E27FC236}">
                <a16:creationId xmlns:a16="http://schemas.microsoft.com/office/drawing/2014/main" id="{EB2BAC5B-1100-49C9-8BF7-1CF30274EF65}"/>
              </a:ext>
            </a:extLst>
          </p:cNvPr>
          <p:cNvSpPr/>
          <p:nvPr/>
        </p:nvSpPr>
        <p:spPr>
          <a:xfrm>
            <a:off x="7821384" y="2383200"/>
            <a:ext cx="4274615" cy="3531598"/>
          </a:xfrm>
          <a:prstGeom prst="star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Lucida Handwriting" panose="03010101010101010101" pitchFamily="66" charset="0"/>
                <a:ea typeface="STXingkai" panose="020B0503020204020204" pitchFamily="2" charset="-122"/>
                <a:cs typeface="Microsoft Himalaya" panose="01010100010101010101" pitchFamily="2" charset="0"/>
              </a:rPr>
              <a:t>Guest Starring Sarah Hensley, State 4-H</a:t>
            </a:r>
          </a:p>
        </p:txBody>
      </p:sp>
    </p:spTree>
    <p:extLst>
      <p:ext uri="{BB962C8B-B14F-4D97-AF65-F5344CB8AC3E}">
        <p14:creationId xmlns:p14="http://schemas.microsoft.com/office/powerpoint/2010/main" val="28381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19BB-65D7-496D-A9F0-848FCC217BE7}"/>
              </a:ext>
            </a:extLst>
          </p:cNvPr>
          <p:cNvSpPr>
            <a:spLocks noGrp="1"/>
          </p:cNvSpPr>
          <p:nvPr>
            <p:ph type="title"/>
          </p:nvPr>
        </p:nvSpPr>
        <p:spPr>
          <a:xfrm>
            <a:off x="252919" y="1123837"/>
            <a:ext cx="2947482" cy="4601183"/>
          </a:xfrm>
        </p:spPr>
        <p:txBody>
          <a:bodyPr>
            <a:normAutofit/>
          </a:bodyPr>
          <a:lstStyle/>
          <a:p>
            <a:r>
              <a:rPr lang="en-US">
                <a:latin typeface="Aldhabi" panose="020B0604020202020204" pitchFamily="2" charset="-78"/>
                <a:cs typeface="Aldhabi" panose="020B0604020202020204" pitchFamily="2" charset="-78"/>
              </a:rPr>
              <a:t>Additional Ways to Collect Data</a:t>
            </a:r>
            <a:endParaRPr lang="en-US" dirty="0">
              <a:latin typeface="Aldhabi" panose="020B0604020202020204" pitchFamily="2" charset="-78"/>
              <a:cs typeface="Aldhabi" panose="020B0604020202020204" pitchFamily="2" charset="-78"/>
            </a:endParaRPr>
          </a:p>
        </p:txBody>
      </p:sp>
      <p:sp>
        <p:nvSpPr>
          <p:cNvPr id="3" name="Content Placeholder 2">
            <a:extLst>
              <a:ext uri="{FF2B5EF4-FFF2-40B4-BE49-F238E27FC236}">
                <a16:creationId xmlns:a16="http://schemas.microsoft.com/office/drawing/2014/main" id="{B5D8E2B6-BC32-4C11-884C-00F9E0404F08}"/>
              </a:ext>
            </a:extLst>
          </p:cNvPr>
          <p:cNvSpPr>
            <a:spLocks noGrp="1"/>
          </p:cNvSpPr>
          <p:nvPr>
            <p:ph idx="1"/>
          </p:nvPr>
        </p:nvSpPr>
        <p:spPr>
          <a:xfrm>
            <a:off x="3534833" y="2694213"/>
            <a:ext cx="3585891" cy="3274205"/>
          </a:xfrm>
        </p:spPr>
        <p:txBody>
          <a:bodyPr>
            <a:normAutofit fontScale="92500"/>
          </a:bodyPr>
          <a:lstStyle/>
          <a:p>
            <a:r>
              <a:rPr lang="en-US" dirty="0"/>
              <a:t>Google Analytics (UF LinkedIn Learning)</a:t>
            </a:r>
          </a:p>
          <a:p>
            <a:r>
              <a:rPr lang="en-US" dirty="0"/>
              <a:t>Google Jam Board (UF </a:t>
            </a:r>
            <a:r>
              <a:rPr lang="en-US" dirty="0" err="1"/>
              <a:t>Gsuite</a:t>
            </a:r>
            <a:r>
              <a:rPr lang="en-US" dirty="0"/>
              <a:t>)</a:t>
            </a:r>
          </a:p>
          <a:p>
            <a:r>
              <a:rPr lang="en-US" dirty="0"/>
              <a:t>Kahoot Quiz</a:t>
            </a:r>
          </a:p>
          <a:p>
            <a:r>
              <a:rPr lang="en-US" dirty="0"/>
              <a:t>Zoom Polls</a:t>
            </a:r>
          </a:p>
          <a:p>
            <a:r>
              <a:rPr lang="en-US" dirty="0"/>
              <a:t>Poll Everywhere</a:t>
            </a:r>
          </a:p>
        </p:txBody>
      </p:sp>
      <p:pic>
        <p:nvPicPr>
          <p:cNvPr id="5" name="Picture 4" descr="A picture containing person, indoor, young, child&#10;&#10;Description automatically generated">
            <a:extLst>
              <a:ext uri="{FF2B5EF4-FFF2-40B4-BE49-F238E27FC236}">
                <a16:creationId xmlns:a16="http://schemas.microsoft.com/office/drawing/2014/main" id="{49ED00D5-BA59-494D-A910-090B01692E0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524" r="-3" b="-3"/>
          <a:stretch/>
        </p:blipFill>
        <p:spPr>
          <a:xfrm rot="5400000">
            <a:off x="6512433" y="1434231"/>
            <a:ext cx="5865843" cy="3980394"/>
          </a:xfrm>
          <a:prstGeom prst="rect">
            <a:avLst/>
          </a:prstGeom>
        </p:spPr>
      </p:pic>
      <p:sp>
        <p:nvSpPr>
          <p:cNvPr id="6" name="TextBox 5">
            <a:extLst>
              <a:ext uri="{FF2B5EF4-FFF2-40B4-BE49-F238E27FC236}">
                <a16:creationId xmlns:a16="http://schemas.microsoft.com/office/drawing/2014/main" id="{2694F8BE-C1B6-4856-8EFC-55700AD8E7A4}"/>
              </a:ext>
            </a:extLst>
          </p:cNvPr>
          <p:cNvSpPr txBox="1"/>
          <p:nvPr/>
        </p:nvSpPr>
        <p:spPr>
          <a:xfrm>
            <a:off x="3702049" y="1123837"/>
            <a:ext cx="3585891" cy="1569660"/>
          </a:xfrm>
          <a:prstGeom prst="rect">
            <a:avLst/>
          </a:prstGeom>
          <a:noFill/>
        </p:spPr>
        <p:txBody>
          <a:bodyPr wrap="square" rtlCol="0">
            <a:spAutoFit/>
          </a:bodyPr>
          <a:lstStyle/>
          <a:p>
            <a:r>
              <a:rPr lang="en-US" sz="2000" dirty="0"/>
              <a:t>Poll Everywhere Word Cloud link</a:t>
            </a:r>
          </a:p>
          <a:p>
            <a:endParaRPr lang="en-US" sz="2000" dirty="0"/>
          </a:p>
          <a:p>
            <a:r>
              <a:rPr lang="en-US" dirty="0">
                <a:solidFill>
                  <a:srgbClr val="FF0000"/>
                </a:solidFill>
                <a:hlinkClick r:id="rId4">
                  <a:extLst>
                    <a:ext uri="{A12FA001-AC4F-418D-AE19-62706E023703}">
                      <ahyp:hlinkClr xmlns:ahyp="http://schemas.microsoft.com/office/drawing/2018/hyperlinkcolor" val="tx"/>
                    </a:ext>
                  </a:extLst>
                </a:hlinkClick>
              </a:rPr>
              <a:t>https://PollEv.com/surveys/atGysHxMZVe5jfPXlU8pt/respond</a:t>
            </a:r>
            <a:endParaRPr lang="en-US" dirty="0">
              <a:solidFill>
                <a:srgbClr val="FF0000"/>
              </a:solidFill>
            </a:endParaRPr>
          </a:p>
          <a:p>
            <a:endParaRPr lang="en-US" sz="2000" dirty="0"/>
          </a:p>
        </p:txBody>
      </p:sp>
    </p:spTree>
    <p:extLst>
      <p:ext uri="{BB962C8B-B14F-4D97-AF65-F5344CB8AC3E}">
        <p14:creationId xmlns:p14="http://schemas.microsoft.com/office/powerpoint/2010/main" val="47323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30FB-97A4-4D04-961F-908445469A86}"/>
              </a:ext>
            </a:extLst>
          </p:cNvPr>
          <p:cNvSpPr>
            <a:spLocks noGrp="1"/>
          </p:cNvSpPr>
          <p:nvPr>
            <p:ph type="title" idx="4294967295"/>
          </p:nvPr>
        </p:nvSpPr>
        <p:spPr>
          <a:xfrm>
            <a:off x="0" y="1123950"/>
            <a:ext cx="2947988" cy="1038225"/>
          </a:xfrm>
        </p:spPr>
        <p:txBody>
          <a:bodyPr vert="horz" lIns="91440" tIns="45720" rIns="91440" bIns="45720" rtlCol="0" anchor="b">
            <a:normAutofit/>
          </a:bodyPr>
          <a:lstStyle/>
          <a:p>
            <a:r>
              <a:rPr lang="en-US" sz="2400" spc="-100"/>
              <a:t>Data Received</a:t>
            </a:r>
          </a:p>
        </p:txBody>
      </p:sp>
      <p:pic>
        <p:nvPicPr>
          <p:cNvPr id="4" name="Content Placeholder 3">
            <a:extLst>
              <a:ext uri="{FF2B5EF4-FFF2-40B4-BE49-F238E27FC236}">
                <a16:creationId xmlns:a16="http://schemas.microsoft.com/office/drawing/2014/main" id="{7E6C27C8-A1A4-4C56-AE13-804992E8BDD3}"/>
              </a:ext>
            </a:extLst>
          </p:cNvPr>
          <p:cNvPicPr>
            <a:picLocks noChangeAspect="1"/>
          </p:cNvPicPr>
          <p:nvPr/>
        </p:nvPicPr>
        <p:blipFill rotWithShape="1">
          <a:blip r:embed="rId3"/>
          <a:srcRect l="60000" b="10169"/>
          <a:stretch/>
        </p:blipFill>
        <p:spPr>
          <a:xfrm>
            <a:off x="2947988" y="0"/>
            <a:ext cx="9160327" cy="6943107"/>
          </a:xfrm>
          <a:prstGeom prst="rect">
            <a:avLst/>
          </a:prstGeom>
        </p:spPr>
      </p:pic>
      <p:sp>
        <p:nvSpPr>
          <p:cNvPr id="5" name="Rectangle: Rounded Corners 4">
            <a:extLst>
              <a:ext uri="{FF2B5EF4-FFF2-40B4-BE49-F238E27FC236}">
                <a16:creationId xmlns:a16="http://schemas.microsoft.com/office/drawing/2014/main" id="{A5DA0FDD-5CE7-48E8-9873-C8B098F56D25}"/>
              </a:ext>
            </a:extLst>
          </p:cNvPr>
          <p:cNvSpPr/>
          <p:nvPr/>
        </p:nvSpPr>
        <p:spPr>
          <a:xfrm>
            <a:off x="41843" y="560388"/>
            <a:ext cx="2864303" cy="17907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E2437E-E8CD-439D-871E-6EDE85597590}"/>
              </a:ext>
            </a:extLst>
          </p:cNvPr>
          <p:cNvSpPr txBox="1"/>
          <p:nvPr/>
        </p:nvSpPr>
        <p:spPr>
          <a:xfrm>
            <a:off x="378846" y="1071017"/>
            <a:ext cx="2527300" cy="769441"/>
          </a:xfrm>
          <a:prstGeom prst="rect">
            <a:avLst/>
          </a:prstGeom>
          <a:noFill/>
        </p:spPr>
        <p:txBody>
          <a:bodyPr wrap="square" rtlCol="0">
            <a:spAutoFit/>
          </a:bodyPr>
          <a:lstStyle/>
          <a:p>
            <a:r>
              <a:rPr lang="en-US" sz="4400" dirty="0">
                <a:latin typeface="Aldhabi" panose="020B0604020202020204" pitchFamily="2" charset="-78"/>
                <a:cs typeface="Aldhabi" panose="020B0604020202020204" pitchFamily="2" charset="-78"/>
              </a:rPr>
              <a:t>Results</a:t>
            </a:r>
          </a:p>
        </p:txBody>
      </p:sp>
    </p:spTree>
    <p:extLst>
      <p:ext uri="{BB962C8B-B14F-4D97-AF65-F5344CB8AC3E}">
        <p14:creationId xmlns:p14="http://schemas.microsoft.com/office/powerpoint/2010/main" val="3553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6BF8-66CF-4E16-8E35-A2DCF5DC5A7B}"/>
              </a:ext>
            </a:extLst>
          </p:cNvPr>
          <p:cNvSpPr>
            <a:spLocks noGrp="1"/>
          </p:cNvSpPr>
          <p:nvPr>
            <p:ph type="title"/>
          </p:nvPr>
        </p:nvSpPr>
        <p:spPr>
          <a:xfrm>
            <a:off x="436458" y="463536"/>
            <a:ext cx="7315200" cy="831152"/>
          </a:xfrm>
        </p:spPr>
        <p:txBody>
          <a:bodyPr/>
          <a:lstStyle/>
          <a:p>
            <a:r>
              <a:rPr lang="en-US" dirty="0"/>
              <a:t>Making the best of 2020</a:t>
            </a:r>
          </a:p>
        </p:txBody>
      </p:sp>
      <p:pic>
        <p:nvPicPr>
          <p:cNvPr id="5" name="Content Placeholder 4">
            <a:extLst>
              <a:ext uri="{FF2B5EF4-FFF2-40B4-BE49-F238E27FC236}">
                <a16:creationId xmlns:a16="http://schemas.microsoft.com/office/drawing/2014/main" id="{728B87AD-722F-44FB-BCAF-CE1FF3E0EF21}"/>
              </a:ext>
            </a:extLst>
          </p:cNvPr>
          <p:cNvPicPr>
            <a:picLocks noGrp="1" noChangeAspect="1"/>
          </p:cNvPicPr>
          <p:nvPr>
            <p:ph idx="1"/>
          </p:nvPr>
        </p:nvPicPr>
        <p:blipFill>
          <a:blip r:embed="rId2"/>
          <a:stretch>
            <a:fillRect/>
          </a:stretch>
        </p:blipFill>
        <p:spPr>
          <a:xfrm>
            <a:off x="436458" y="1690688"/>
            <a:ext cx="7499228" cy="4301661"/>
          </a:xfrm>
        </p:spPr>
      </p:pic>
      <p:sp>
        <p:nvSpPr>
          <p:cNvPr id="6" name="TextBox 5">
            <a:extLst>
              <a:ext uri="{FF2B5EF4-FFF2-40B4-BE49-F238E27FC236}">
                <a16:creationId xmlns:a16="http://schemas.microsoft.com/office/drawing/2014/main" id="{DCA0C26F-AC58-4696-932B-24F99CA10A81}"/>
              </a:ext>
            </a:extLst>
          </p:cNvPr>
          <p:cNvSpPr txBox="1"/>
          <p:nvPr/>
        </p:nvSpPr>
        <p:spPr>
          <a:xfrm>
            <a:off x="8338457" y="1564243"/>
            <a:ext cx="3320143" cy="443198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Gentona Book" panose="00000800000000000000" charset="0"/>
              </a:rPr>
              <a:t>Go as high up the performance scale as you can with the data you have</a:t>
            </a:r>
          </a:p>
          <a:p>
            <a:pPr marL="285750" indent="-285750">
              <a:buFont typeface="Arial" panose="020B0604020202020204" pitchFamily="34" charset="0"/>
              <a:buChar char="•"/>
            </a:pPr>
            <a:r>
              <a:rPr lang="en-US" sz="2200" dirty="0">
                <a:latin typeface="Gentona Book" panose="00000800000000000000" charset="0"/>
              </a:rPr>
              <a:t>Explain </a:t>
            </a:r>
            <a:r>
              <a:rPr lang="en-US" sz="2200" i="1" dirty="0">
                <a:latin typeface="Gentona Book" panose="00000800000000000000" charset="0"/>
              </a:rPr>
              <a:t>new </a:t>
            </a:r>
            <a:r>
              <a:rPr lang="en-US" sz="2200" dirty="0">
                <a:latin typeface="Gentona Book" panose="00000800000000000000" charset="0"/>
              </a:rPr>
              <a:t>resources, </a:t>
            </a:r>
            <a:r>
              <a:rPr lang="en-US" sz="2200" i="1" dirty="0">
                <a:latin typeface="Gentona Book" panose="00000800000000000000" charset="0"/>
              </a:rPr>
              <a:t>new</a:t>
            </a:r>
            <a:r>
              <a:rPr lang="en-US" sz="2200" dirty="0">
                <a:latin typeface="Gentona Book" panose="00000800000000000000" charset="0"/>
              </a:rPr>
              <a:t> activities, and/or </a:t>
            </a:r>
            <a:r>
              <a:rPr lang="en-US" sz="2200" i="1" dirty="0">
                <a:latin typeface="Gentona Book" panose="00000800000000000000" charset="0"/>
              </a:rPr>
              <a:t>new </a:t>
            </a:r>
            <a:r>
              <a:rPr lang="en-US" sz="2200" dirty="0">
                <a:latin typeface="Gentona Book" panose="00000800000000000000" charset="0"/>
              </a:rPr>
              <a:t>audiences you reached</a:t>
            </a:r>
          </a:p>
          <a:p>
            <a:pPr marL="285750" indent="-285750">
              <a:buFont typeface="Arial" panose="020B0604020202020204" pitchFamily="34" charset="0"/>
              <a:buChar char="•"/>
            </a:pPr>
            <a:r>
              <a:rPr lang="en-US" sz="2200" dirty="0">
                <a:latin typeface="Gentona Book" panose="00000800000000000000" charset="0"/>
              </a:rPr>
              <a:t>Compare and contrast audience reach with 2019, if it’s to your benefit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1473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D408-3CC1-47EC-B106-0CAECA4C7BE3}"/>
              </a:ext>
            </a:extLst>
          </p:cNvPr>
          <p:cNvSpPr>
            <a:spLocks noGrp="1"/>
          </p:cNvSpPr>
          <p:nvPr>
            <p:ph type="title"/>
          </p:nvPr>
        </p:nvSpPr>
        <p:spPr>
          <a:xfrm>
            <a:off x="111000" y="319536"/>
            <a:ext cx="7315200" cy="831152"/>
          </a:xfrm>
        </p:spPr>
        <p:txBody>
          <a:bodyPr/>
          <a:lstStyle/>
          <a:p>
            <a:r>
              <a:rPr lang="en-US" dirty="0"/>
              <a:t>11</a:t>
            </a:r>
            <a:r>
              <a:rPr lang="en-US" baseline="30000" dirty="0"/>
              <a:t>th</a:t>
            </a:r>
            <a:r>
              <a:rPr lang="en-US" dirty="0"/>
              <a:t> hour evaluation tactics</a:t>
            </a:r>
          </a:p>
        </p:txBody>
      </p:sp>
      <p:sp>
        <p:nvSpPr>
          <p:cNvPr id="3" name="Content Placeholder 2">
            <a:extLst>
              <a:ext uri="{FF2B5EF4-FFF2-40B4-BE49-F238E27FC236}">
                <a16:creationId xmlns:a16="http://schemas.microsoft.com/office/drawing/2014/main" id="{A1D57EDC-9A88-4091-99B4-DC567C42244B}"/>
              </a:ext>
            </a:extLst>
          </p:cNvPr>
          <p:cNvSpPr>
            <a:spLocks noGrp="1"/>
          </p:cNvSpPr>
          <p:nvPr>
            <p:ph idx="1"/>
          </p:nvPr>
        </p:nvSpPr>
        <p:spPr>
          <a:xfrm>
            <a:off x="388800" y="1468800"/>
            <a:ext cx="10965000" cy="4773600"/>
          </a:xfrm>
        </p:spPr>
        <p:txBody>
          <a:bodyPr>
            <a:normAutofit/>
          </a:bodyPr>
          <a:lstStyle/>
          <a:p>
            <a:pPr marL="0" indent="0" algn="ctr">
              <a:buNone/>
            </a:pPr>
            <a:r>
              <a:rPr lang="en-US" sz="1900" b="1" dirty="0"/>
              <a:t>ROA Deadline for County Faculty = December 4</a:t>
            </a:r>
          </a:p>
          <a:p>
            <a:pPr marL="0" indent="0" algn="ctr">
              <a:buNone/>
            </a:pPr>
            <a:endParaRPr lang="en-US" sz="1900" b="1" dirty="0"/>
          </a:p>
          <a:p>
            <a:r>
              <a:rPr lang="en-US" sz="1900" b="0" dirty="0"/>
              <a:t>If you have participant contact information, you can still:</a:t>
            </a:r>
          </a:p>
          <a:p>
            <a:pPr lvl="1"/>
            <a:r>
              <a:rPr lang="en-US" sz="1900" dirty="0"/>
              <a:t>Send customized survey invitations to assess medium-term outcomes</a:t>
            </a:r>
          </a:p>
          <a:p>
            <a:pPr lvl="2"/>
            <a:r>
              <a:rPr lang="en-US" sz="1900" dirty="0"/>
              <a:t>KISS principle – now is not the time for lengthy inquiries!</a:t>
            </a:r>
          </a:p>
          <a:p>
            <a:pPr lvl="2"/>
            <a:r>
              <a:rPr lang="en-US" sz="1900" dirty="0"/>
              <a:t>Prioritize POW/POA/Workload indicators of medium-term outcomes</a:t>
            </a:r>
          </a:p>
          <a:p>
            <a:pPr lvl="1"/>
            <a:r>
              <a:rPr lang="en-US" sz="1900" b="0" dirty="0"/>
              <a:t>Send customized requests for client testimonials/success stories</a:t>
            </a:r>
          </a:p>
          <a:p>
            <a:endParaRPr lang="en-US" sz="1900" b="0" dirty="0"/>
          </a:p>
          <a:p>
            <a:r>
              <a:rPr lang="en-US" sz="1900" b="0" dirty="0"/>
              <a:t>If you don’t have participant contact information, you can still:</a:t>
            </a:r>
          </a:p>
          <a:p>
            <a:pPr lvl="1"/>
            <a:r>
              <a:rPr lang="en-US" sz="1900" b="0" dirty="0"/>
              <a:t>Email a survey link to a list of </a:t>
            </a:r>
            <a:r>
              <a:rPr lang="en-US" sz="1900" b="0" i="1" dirty="0"/>
              <a:t>possible</a:t>
            </a:r>
            <a:r>
              <a:rPr lang="en-US" sz="1900" b="0" dirty="0"/>
              <a:t> participants (e.g. Master Gardener listserv, 4-H family listserv, producer listserv) with instructions to fill it out if X applies to them</a:t>
            </a:r>
          </a:p>
          <a:p>
            <a:pPr lvl="1"/>
            <a:r>
              <a:rPr lang="en-US" sz="1900" dirty="0"/>
              <a:t>Post a survey link to social media</a:t>
            </a:r>
          </a:p>
          <a:p>
            <a:pPr lvl="1"/>
            <a:r>
              <a:rPr lang="en-US" sz="1900" b="0" dirty="0"/>
              <a:t>Scan social media comments for evidence of behavior change/application of information; report as qualitative data</a:t>
            </a:r>
          </a:p>
          <a:p>
            <a:pPr lvl="1"/>
            <a:endParaRPr lang="en-US" b="0" dirty="0"/>
          </a:p>
        </p:txBody>
      </p:sp>
    </p:spTree>
    <p:extLst>
      <p:ext uri="{BB962C8B-B14F-4D97-AF65-F5344CB8AC3E}">
        <p14:creationId xmlns:p14="http://schemas.microsoft.com/office/powerpoint/2010/main" val="337594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295EF2-C6CE-4DD4-A2F6-0D94DC53EC7A}"/>
              </a:ext>
            </a:extLst>
          </p:cNvPr>
          <p:cNvSpPr>
            <a:spLocks noGrp="1"/>
          </p:cNvSpPr>
          <p:nvPr>
            <p:ph type="title"/>
          </p:nvPr>
        </p:nvSpPr>
        <p:spPr/>
        <p:txBody>
          <a:bodyPr/>
          <a:lstStyle/>
          <a:p>
            <a:r>
              <a:rPr lang="en-US" dirty="0"/>
              <a:t>What are the steps?</a:t>
            </a:r>
          </a:p>
        </p:txBody>
      </p:sp>
      <p:sp>
        <p:nvSpPr>
          <p:cNvPr id="5" name="Content Placeholder 4">
            <a:extLst>
              <a:ext uri="{FF2B5EF4-FFF2-40B4-BE49-F238E27FC236}">
                <a16:creationId xmlns:a16="http://schemas.microsoft.com/office/drawing/2014/main" id="{24DB8486-875E-48C2-AD68-6DAE1651B64A}"/>
              </a:ext>
            </a:extLst>
          </p:cNvPr>
          <p:cNvSpPr>
            <a:spLocks noGrp="1"/>
          </p:cNvSpPr>
          <p:nvPr>
            <p:ph idx="1"/>
          </p:nvPr>
        </p:nvSpPr>
        <p:spPr>
          <a:xfrm>
            <a:off x="838200" y="1975105"/>
            <a:ext cx="7204478" cy="4201858"/>
          </a:xfrm>
        </p:spPr>
        <p:txBody>
          <a:bodyPr>
            <a:normAutofit/>
          </a:bodyPr>
          <a:lstStyle/>
          <a:p>
            <a:pPr>
              <a:spcBef>
                <a:spcPts val="2400"/>
              </a:spcBef>
            </a:pPr>
            <a:r>
              <a:rPr lang="en-US" dirty="0">
                <a:effectLst/>
                <a:ea typeface="Times New Roman" panose="02020603050405020304" pitchFamily="18" charset="0"/>
              </a:rPr>
              <a:t>Create a data collection plan for evaluating each “Big P” program objective</a:t>
            </a:r>
          </a:p>
          <a:p>
            <a:pPr>
              <a:spcBef>
                <a:spcPts val="2400"/>
              </a:spcBef>
            </a:pPr>
            <a:r>
              <a:rPr lang="en-US" dirty="0">
                <a:ea typeface="Times New Roman" panose="02020603050405020304" pitchFamily="18" charset="0"/>
              </a:rPr>
              <a:t>Select a data collection design (a.k.a., evaluation design)</a:t>
            </a:r>
          </a:p>
          <a:p>
            <a:pPr>
              <a:spcBef>
                <a:spcPts val="2400"/>
              </a:spcBef>
            </a:pPr>
            <a:r>
              <a:rPr lang="en-US" dirty="0">
                <a:effectLst/>
                <a:ea typeface="Times New Roman" panose="02020603050405020304" pitchFamily="18" charset="0"/>
              </a:rPr>
              <a:t>Implement data collection</a:t>
            </a:r>
          </a:p>
          <a:p>
            <a:pPr>
              <a:spcBef>
                <a:spcPts val="2400"/>
              </a:spcBef>
            </a:pPr>
            <a:r>
              <a:rPr lang="en-US" dirty="0">
                <a:ea typeface="Times New Roman" panose="02020603050405020304" pitchFamily="18" charset="0"/>
              </a:rPr>
              <a:t>Analyze and interpret results</a:t>
            </a:r>
          </a:p>
          <a:p>
            <a:pPr>
              <a:spcBef>
                <a:spcPts val="2400"/>
              </a:spcBef>
            </a:pPr>
            <a:r>
              <a:rPr lang="en-US" dirty="0">
                <a:effectLst/>
                <a:ea typeface="Times New Roman" panose="02020603050405020304" pitchFamily="18" charset="0"/>
              </a:rPr>
              <a:t>Report in ROA</a:t>
            </a:r>
          </a:p>
          <a:p>
            <a:endParaRPr lang="en-US" sz="3200" dirty="0"/>
          </a:p>
        </p:txBody>
      </p:sp>
      <p:pic>
        <p:nvPicPr>
          <p:cNvPr id="3" name="Picture 2" descr="A small bird perched on a tree branch&#10;&#10;Description automatically generated">
            <a:extLst>
              <a:ext uri="{FF2B5EF4-FFF2-40B4-BE49-F238E27FC236}">
                <a16:creationId xmlns:a16="http://schemas.microsoft.com/office/drawing/2014/main" id="{2E05858E-CA89-4D80-A2A5-66647E0964E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7201" r="28031"/>
          <a:stretch/>
        </p:blipFill>
        <p:spPr>
          <a:xfrm>
            <a:off x="8426205" y="606938"/>
            <a:ext cx="3291840" cy="5083816"/>
          </a:xfrm>
          <a:prstGeom prst="rect">
            <a:avLst/>
          </a:prstGeom>
        </p:spPr>
      </p:pic>
    </p:spTree>
    <p:extLst>
      <p:ext uri="{BB962C8B-B14F-4D97-AF65-F5344CB8AC3E}">
        <p14:creationId xmlns:p14="http://schemas.microsoft.com/office/powerpoint/2010/main" val="347613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B5F5-4124-43A3-AA48-BB9C67E5FA64}"/>
              </a:ext>
            </a:extLst>
          </p:cNvPr>
          <p:cNvSpPr>
            <a:spLocks noGrp="1"/>
          </p:cNvSpPr>
          <p:nvPr>
            <p:ph type="title"/>
          </p:nvPr>
        </p:nvSpPr>
        <p:spPr>
          <a:xfrm>
            <a:off x="646229" y="1016148"/>
            <a:ext cx="6517415" cy="831152"/>
          </a:xfrm>
        </p:spPr>
        <p:txBody>
          <a:bodyPr>
            <a:normAutofit fontScale="90000"/>
          </a:bodyPr>
          <a:lstStyle/>
          <a:p>
            <a:r>
              <a:rPr lang="en-US" sz="4400" dirty="0">
                <a:effectLst/>
                <a:ea typeface="Times New Roman" panose="02020603050405020304" pitchFamily="18" charset="0"/>
              </a:rPr>
              <a:t>Create a data collection plan for evaluating each program objective</a:t>
            </a:r>
            <a:br>
              <a:rPr lang="en-US" sz="4400" dirty="0">
                <a:effectLst/>
                <a:ea typeface="Times New Roman" panose="02020603050405020304" pitchFamily="18" charset="0"/>
              </a:rPr>
            </a:br>
            <a:endParaRPr lang="en-US" dirty="0"/>
          </a:p>
        </p:txBody>
      </p:sp>
      <p:graphicFrame>
        <p:nvGraphicFramePr>
          <p:cNvPr id="4" name="Table 4">
            <a:extLst>
              <a:ext uri="{FF2B5EF4-FFF2-40B4-BE49-F238E27FC236}">
                <a16:creationId xmlns:a16="http://schemas.microsoft.com/office/drawing/2014/main" id="{716BC442-0DA2-4D50-AD94-B48AA34449AA}"/>
              </a:ext>
            </a:extLst>
          </p:cNvPr>
          <p:cNvGraphicFramePr>
            <a:graphicFrameLocks noGrp="1"/>
          </p:cNvGraphicFramePr>
          <p:nvPr>
            <p:ph idx="1"/>
            <p:extLst>
              <p:ext uri="{D42A27DB-BD31-4B8C-83A1-F6EECF244321}">
                <p14:modId xmlns:p14="http://schemas.microsoft.com/office/powerpoint/2010/main" val="4043349111"/>
              </p:ext>
            </p:extLst>
          </p:nvPr>
        </p:nvGraphicFramePr>
        <p:xfrm>
          <a:off x="888720" y="2283021"/>
          <a:ext cx="10789920" cy="3296920"/>
        </p:xfrm>
        <a:graphic>
          <a:graphicData uri="http://schemas.openxmlformats.org/drawingml/2006/table">
            <a:tbl>
              <a:tblPr firstRow="1" bandRow="1">
                <a:tableStyleId>{5C22544A-7EE6-4342-B048-85BDC9FD1C3A}</a:tableStyleId>
              </a:tblPr>
              <a:tblGrid>
                <a:gridCol w="2157984">
                  <a:extLst>
                    <a:ext uri="{9D8B030D-6E8A-4147-A177-3AD203B41FA5}">
                      <a16:colId xmlns:a16="http://schemas.microsoft.com/office/drawing/2014/main" val="2814729084"/>
                    </a:ext>
                  </a:extLst>
                </a:gridCol>
                <a:gridCol w="1688772">
                  <a:extLst>
                    <a:ext uri="{9D8B030D-6E8A-4147-A177-3AD203B41FA5}">
                      <a16:colId xmlns:a16="http://schemas.microsoft.com/office/drawing/2014/main" val="2834076702"/>
                    </a:ext>
                  </a:extLst>
                </a:gridCol>
                <a:gridCol w="1741730">
                  <a:extLst>
                    <a:ext uri="{9D8B030D-6E8A-4147-A177-3AD203B41FA5}">
                      <a16:colId xmlns:a16="http://schemas.microsoft.com/office/drawing/2014/main" val="1305419379"/>
                    </a:ext>
                  </a:extLst>
                </a:gridCol>
                <a:gridCol w="3043450">
                  <a:extLst>
                    <a:ext uri="{9D8B030D-6E8A-4147-A177-3AD203B41FA5}">
                      <a16:colId xmlns:a16="http://schemas.microsoft.com/office/drawing/2014/main" val="3678559105"/>
                    </a:ext>
                  </a:extLst>
                </a:gridCol>
                <a:gridCol w="2157984">
                  <a:extLst>
                    <a:ext uri="{9D8B030D-6E8A-4147-A177-3AD203B41FA5}">
                      <a16:colId xmlns:a16="http://schemas.microsoft.com/office/drawing/2014/main" val="2578586970"/>
                    </a:ext>
                  </a:extLst>
                </a:gridCol>
              </a:tblGrid>
              <a:tr h="370840">
                <a:tc>
                  <a:txBody>
                    <a:bodyPr/>
                    <a:lstStyle/>
                    <a:p>
                      <a:r>
                        <a:rPr lang="en-US" dirty="0"/>
                        <a:t>Objective</a:t>
                      </a:r>
                    </a:p>
                  </a:txBody>
                  <a:tcPr/>
                </a:tc>
                <a:tc>
                  <a:txBody>
                    <a:bodyPr/>
                    <a:lstStyle/>
                    <a:p>
                      <a:r>
                        <a:rPr lang="en-US" dirty="0"/>
                        <a:t>When</a:t>
                      </a:r>
                    </a:p>
                  </a:txBody>
                  <a:tcPr/>
                </a:tc>
                <a:tc>
                  <a:txBody>
                    <a:bodyPr/>
                    <a:lstStyle/>
                    <a:p>
                      <a:r>
                        <a:rPr lang="en-US" dirty="0"/>
                        <a:t>How</a:t>
                      </a:r>
                    </a:p>
                  </a:txBody>
                  <a:tcPr/>
                </a:tc>
                <a:tc>
                  <a:txBody>
                    <a:bodyPr/>
                    <a:lstStyle/>
                    <a:p>
                      <a:r>
                        <a:rPr lang="en-US" dirty="0"/>
                        <a:t>What</a:t>
                      </a:r>
                    </a:p>
                  </a:txBody>
                  <a:tcPr/>
                </a:tc>
                <a:tc>
                  <a:txBody>
                    <a:bodyPr/>
                    <a:lstStyle/>
                    <a:p>
                      <a:r>
                        <a:rPr lang="en-US" dirty="0"/>
                        <a:t>From whom</a:t>
                      </a:r>
                    </a:p>
                  </a:txBody>
                  <a:tcPr/>
                </a:tc>
                <a:extLst>
                  <a:ext uri="{0D108BD9-81ED-4DB2-BD59-A6C34878D82A}">
                    <a16:rowId xmlns:a16="http://schemas.microsoft.com/office/drawing/2014/main" val="1132749065"/>
                  </a:ext>
                </a:extLst>
              </a:tr>
              <a:tr h="370840">
                <a:tc>
                  <a:txBody>
                    <a:bodyPr/>
                    <a:lstStyle/>
                    <a:p>
                      <a:r>
                        <a:rPr lang="en-US" dirty="0"/>
                        <a:t>75 Homeowners add native plant beds to landscape</a:t>
                      </a:r>
                    </a:p>
                  </a:txBody>
                  <a:tcPr/>
                </a:tc>
                <a:tc>
                  <a:txBody>
                    <a:bodyPr/>
                    <a:lstStyle/>
                    <a:p>
                      <a:r>
                        <a:rPr lang="en-US" dirty="0"/>
                        <a:t>October 2021</a:t>
                      </a:r>
                    </a:p>
                  </a:txBody>
                  <a:tcPr/>
                </a:tc>
                <a:tc>
                  <a:txBody>
                    <a:bodyPr/>
                    <a:lstStyle/>
                    <a:p>
                      <a:r>
                        <a:rPr lang="en-US" dirty="0"/>
                        <a:t>Qualtrics post-only survey</a:t>
                      </a:r>
                    </a:p>
                  </a:txBody>
                  <a:tcPr/>
                </a:tc>
                <a:tc>
                  <a:txBody>
                    <a:bodyPr/>
                    <a:lstStyle/>
                    <a:p>
                      <a:r>
                        <a:rPr lang="en-US" dirty="0"/>
                        <a:t>Have you created a new bed in your landscape with at least 50% native plants?</a:t>
                      </a:r>
                    </a:p>
                    <a:p>
                      <a:r>
                        <a:rPr lang="en-US" dirty="0"/>
                        <a:t>What species did you include?</a:t>
                      </a:r>
                    </a:p>
                  </a:txBody>
                  <a:tcPr/>
                </a:tc>
                <a:tc>
                  <a:txBody>
                    <a:bodyPr/>
                    <a:lstStyle/>
                    <a:p>
                      <a:r>
                        <a:rPr lang="en-US" dirty="0"/>
                        <a:t>List of participants in Spring 2020 virtual native plant seminar series, </a:t>
                      </a:r>
                      <a:r>
                        <a:rPr lang="en-US" dirty="0" err="1"/>
                        <a:t>FaceBook</a:t>
                      </a:r>
                      <a:r>
                        <a:rPr lang="en-US" dirty="0"/>
                        <a:t> live demonstrations, and email consultations</a:t>
                      </a:r>
                    </a:p>
                  </a:txBody>
                  <a:tcPr/>
                </a:tc>
                <a:extLst>
                  <a:ext uri="{0D108BD9-81ED-4DB2-BD59-A6C34878D82A}">
                    <a16:rowId xmlns:a16="http://schemas.microsoft.com/office/drawing/2014/main" val="1314225845"/>
                  </a:ext>
                </a:extLst>
              </a:tr>
              <a:tr h="370840">
                <a:tc>
                  <a:txBody>
                    <a:bodyPr/>
                    <a:lstStyle/>
                    <a:p>
                      <a:r>
                        <a:rPr lang="en-US" dirty="0"/>
                        <a:t>Community groups identify local policy options to address climate change</a:t>
                      </a:r>
                    </a:p>
                  </a:txBody>
                  <a:tcPr/>
                </a:tc>
                <a:tc>
                  <a:txBody>
                    <a:bodyPr/>
                    <a:lstStyle/>
                    <a:p>
                      <a:r>
                        <a:rPr lang="en-US" dirty="0"/>
                        <a:t>July 2021</a:t>
                      </a:r>
                    </a:p>
                  </a:txBody>
                  <a:tcPr/>
                </a:tc>
                <a:tc>
                  <a:txBody>
                    <a:bodyPr/>
                    <a:lstStyle/>
                    <a:p>
                      <a:r>
                        <a:rPr lang="en-US" dirty="0"/>
                        <a:t>Documents &amp; media reports</a:t>
                      </a:r>
                    </a:p>
                  </a:txBody>
                  <a:tcPr/>
                </a:tc>
                <a:tc>
                  <a:txBody>
                    <a:bodyPr/>
                    <a:lstStyle/>
                    <a:p>
                      <a:r>
                        <a:rPr lang="en-US" dirty="0"/>
                        <a:t>Collect a list of the policy options identified and discussed</a:t>
                      </a:r>
                    </a:p>
                  </a:txBody>
                  <a:tcPr/>
                </a:tc>
                <a:tc>
                  <a:txBody>
                    <a:bodyPr/>
                    <a:lstStyle/>
                    <a:p>
                      <a:r>
                        <a:rPr lang="en-US" dirty="0"/>
                        <a:t>Group participants, local news reporters, city or county planning officials</a:t>
                      </a:r>
                    </a:p>
                  </a:txBody>
                  <a:tcPr/>
                </a:tc>
                <a:extLst>
                  <a:ext uri="{0D108BD9-81ED-4DB2-BD59-A6C34878D82A}">
                    <a16:rowId xmlns:a16="http://schemas.microsoft.com/office/drawing/2014/main" val="2593466724"/>
                  </a:ext>
                </a:extLst>
              </a:tr>
            </a:tbl>
          </a:graphicData>
        </a:graphic>
      </p:graphicFrame>
    </p:spTree>
    <p:extLst>
      <p:ext uri="{BB962C8B-B14F-4D97-AF65-F5344CB8AC3E}">
        <p14:creationId xmlns:p14="http://schemas.microsoft.com/office/powerpoint/2010/main" val="341838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608A-27CC-4C14-BD3B-DB5D2464C9A3}"/>
              </a:ext>
            </a:extLst>
          </p:cNvPr>
          <p:cNvSpPr>
            <a:spLocks noGrp="1"/>
          </p:cNvSpPr>
          <p:nvPr>
            <p:ph type="title"/>
          </p:nvPr>
        </p:nvSpPr>
        <p:spPr>
          <a:xfrm>
            <a:off x="838200" y="561468"/>
            <a:ext cx="7315200" cy="1181448"/>
          </a:xfrm>
        </p:spPr>
        <p:txBody>
          <a:bodyPr>
            <a:normAutofit fontScale="90000"/>
          </a:bodyPr>
          <a:lstStyle/>
          <a:p>
            <a:r>
              <a:rPr lang="en-US" dirty="0"/>
              <a:t>Identify Tools for Data Collection</a:t>
            </a:r>
          </a:p>
        </p:txBody>
      </p:sp>
      <p:sp>
        <p:nvSpPr>
          <p:cNvPr id="3" name="Content Placeholder 2">
            <a:extLst>
              <a:ext uri="{FF2B5EF4-FFF2-40B4-BE49-F238E27FC236}">
                <a16:creationId xmlns:a16="http://schemas.microsoft.com/office/drawing/2014/main" id="{906A065E-0086-43E6-BEC6-625D40D8772E}"/>
              </a:ext>
            </a:extLst>
          </p:cNvPr>
          <p:cNvSpPr>
            <a:spLocks noGrp="1"/>
          </p:cNvSpPr>
          <p:nvPr>
            <p:ph idx="1"/>
          </p:nvPr>
        </p:nvSpPr>
        <p:spPr>
          <a:xfrm>
            <a:off x="838200" y="1975104"/>
            <a:ext cx="10892390" cy="4248877"/>
          </a:xfrm>
        </p:spPr>
        <p:txBody>
          <a:bodyPr>
            <a:normAutofit lnSpcReduction="10000"/>
          </a:bodyPr>
          <a:lstStyle/>
          <a:p>
            <a:pPr marR="0" lvl="1">
              <a:lnSpc>
                <a:spcPct val="100000"/>
              </a:lnSpc>
              <a:spcBef>
                <a:spcPts val="0"/>
              </a:spcBef>
              <a:spcAft>
                <a:spcPts val="1800"/>
              </a:spcAft>
              <a:tabLst>
                <a:tab pos="914400" algn="l"/>
              </a:tabLst>
            </a:pPr>
            <a:r>
              <a:rPr lang="en-US" sz="2800" dirty="0">
                <a:effectLst/>
                <a:ea typeface="Times New Roman" panose="02020603050405020304" pitchFamily="18" charset="0"/>
              </a:rPr>
              <a:t>Types of designs: pre-test/post-test, post-then-pre, post-only, panel data (3 or more times)</a:t>
            </a:r>
          </a:p>
          <a:p>
            <a:pPr marR="0" lvl="1">
              <a:lnSpc>
                <a:spcPct val="100000"/>
              </a:lnSpc>
              <a:spcBef>
                <a:spcPts val="0"/>
              </a:spcBef>
              <a:spcAft>
                <a:spcPts val="1800"/>
              </a:spcAft>
              <a:tabLst>
                <a:tab pos="914400" algn="l"/>
              </a:tabLst>
            </a:pPr>
            <a:r>
              <a:rPr lang="en-US" sz="2800" dirty="0">
                <a:ea typeface="Calibri" panose="020F0502020204030204" pitchFamily="34" charset="0"/>
              </a:rPr>
              <a:t>Survey </a:t>
            </a:r>
            <a:r>
              <a:rPr lang="en-US" dirty="0">
                <a:ea typeface="Calibri" panose="020F0502020204030204" pitchFamily="34" charset="0"/>
              </a:rPr>
              <a:t>methods (see </a:t>
            </a:r>
            <a:r>
              <a:rPr lang="en-US" dirty="0">
                <a:ea typeface="Calibri" panose="020F0502020204030204" pitchFamily="34" charset="0"/>
                <a:hlinkClick r:id="rId2"/>
              </a:rPr>
              <a:t>https://edis.ifas.ufl.edu/topic_series_savvy_survey</a:t>
            </a:r>
            <a:r>
              <a:rPr lang="en-US" dirty="0">
                <a:ea typeface="Calibri" panose="020F0502020204030204" pitchFamily="34" charset="0"/>
              </a:rPr>
              <a:t>)</a:t>
            </a:r>
          </a:p>
          <a:p>
            <a:pPr lvl="2">
              <a:lnSpc>
                <a:spcPct val="100000"/>
              </a:lnSpc>
              <a:spcBef>
                <a:spcPts val="0"/>
              </a:spcBef>
              <a:spcAft>
                <a:spcPts val="1800"/>
              </a:spcAft>
              <a:buFont typeface="Wingdings" panose="05000000000000000000" pitchFamily="2" charset="2"/>
              <a:buChar char="§"/>
              <a:tabLst>
                <a:tab pos="914400" algn="l"/>
              </a:tabLst>
            </a:pPr>
            <a:r>
              <a:rPr lang="en-US" dirty="0">
                <a:ea typeface="Calibri" panose="020F0502020204030204" pitchFamily="34" charset="0"/>
              </a:rPr>
              <a:t>Qualtrics libraries can support backs of questions and entire survey instruments</a:t>
            </a:r>
          </a:p>
          <a:p>
            <a:pPr marR="0" lvl="1">
              <a:lnSpc>
                <a:spcPct val="100000"/>
              </a:lnSpc>
              <a:spcBef>
                <a:spcPts val="0"/>
              </a:spcBef>
              <a:spcAft>
                <a:spcPts val="1800"/>
              </a:spcAft>
              <a:tabLst>
                <a:tab pos="914400" algn="l"/>
              </a:tabLst>
            </a:pPr>
            <a:r>
              <a:rPr lang="en-US" sz="2800" dirty="0">
                <a:ea typeface="Times New Roman" panose="02020603050405020304" pitchFamily="18" charset="0"/>
              </a:rPr>
              <a:t>N</a:t>
            </a:r>
            <a:r>
              <a:rPr lang="en-US" sz="2800" dirty="0">
                <a:effectLst/>
                <a:ea typeface="Times New Roman" panose="02020603050405020304" pitchFamily="18" charset="0"/>
              </a:rPr>
              <a:t>on-survey methods (artifacts, secondary data, photos &amp; video)</a:t>
            </a:r>
          </a:p>
          <a:p>
            <a:pPr marR="0" lvl="1" indent="-457200">
              <a:lnSpc>
                <a:spcPct val="100000"/>
              </a:lnSpc>
              <a:spcBef>
                <a:spcPts val="0"/>
              </a:spcBef>
              <a:spcAft>
                <a:spcPts val="1800"/>
              </a:spcAft>
              <a:tabLst>
                <a:tab pos="914400" algn="l"/>
              </a:tabLst>
            </a:pPr>
            <a:r>
              <a:rPr lang="en-US" sz="2800" dirty="0">
                <a:effectLst/>
                <a:ea typeface="Calibri" panose="020F0502020204030204" pitchFamily="34" charset="0"/>
              </a:rPr>
              <a:t>Use existing tools supported by PWGs that match your program objectives</a:t>
            </a:r>
          </a:p>
        </p:txBody>
      </p:sp>
    </p:spTree>
    <p:extLst>
      <p:ext uri="{BB962C8B-B14F-4D97-AF65-F5344CB8AC3E}">
        <p14:creationId xmlns:p14="http://schemas.microsoft.com/office/powerpoint/2010/main" val="266362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5A35-5963-409C-8BAB-6DD588E2EF9E}"/>
              </a:ext>
            </a:extLst>
          </p:cNvPr>
          <p:cNvSpPr>
            <a:spLocks noGrp="1"/>
          </p:cNvSpPr>
          <p:nvPr>
            <p:ph type="title"/>
          </p:nvPr>
        </p:nvSpPr>
        <p:spPr>
          <a:xfrm>
            <a:off x="348162" y="455382"/>
            <a:ext cx="7315200" cy="831152"/>
          </a:xfrm>
        </p:spPr>
        <p:txBody>
          <a:bodyPr/>
          <a:lstStyle/>
          <a:p>
            <a:r>
              <a:rPr lang="en-US" dirty="0"/>
              <a:t>Numerous Standard Tools</a:t>
            </a:r>
          </a:p>
        </p:txBody>
      </p:sp>
      <p:pic>
        <p:nvPicPr>
          <p:cNvPr id="4" name="Content Placeholder 3">
            <a:extLst>
              <a:ext uri="{FF2B5EF4-FFF2-40B4-BE49-F238E27FC236}">
                <a16:creationId xmlns:a16="http://schemas.microsoft.com/office/drawing/2014/main" id="{9D822573-0723-4A61-8BC1-3F618A1B4EE2}"/>
              </a:ext>
            </a:extLst>
          </p:cNvPr>
          <p:cNvPicPr>
            <a:picLocks noGrp="1" noChangeAspect="1"/>
          </p:cNvPicPr>
          <p:nvPr>
            <p:ph idx="1"/>
          </p:nvPr>
        </p:nvPicPr>
        <p:blipFill rotWithShape="1">
          <a:blip r:embed="rId2"/>
          <a:srcRect b="26640"/>
          <a:stretch/>
        </p:blipFill>
        <p:spPr>
          <a:xfrm>
            <a:off x="516831" y="1327923"/>
            <a:ext cx="11338560" cy="4678826"/>
          </a:xfrm>
          <a:prstGeom prst="rect">
            <a:avLst/>
          </a:prstGeom>
        </p:spPr>
      </p:pic>
    </p:spTree>
    <p:extLst>
      <p:ext uri="{BB962C8B-B14F-4D97-AF65-F5344CB8AC3E}">
        <p14:creationId xmlns:p14="http://schemas.microsoft.com/office/powerpoint/2010/main" val="232077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C6D2-7DBB-4B59-AC62-BFBD36D4346A}"/>
              </a:ext>
            </a:extLst>
          </p:cNvPr>
          <p:cNvSpPr>
            <a:spLocks noGrp="1"/>
          </p:cNvSpPr>
          <p:nvPr>
            <p:ph type="title"/>
          </p:nvPr>
        </p:nvSpPr>
        <p:spPr>
          <a:xfrm>
            <a:off x="479508" y="586728"/>
            <a:ext cx="7315200" cy="831152"/>
          </a:xfrm>
        </p:spPr>
        <p:txBody>
          <a:bodyPr/>
          <a:lstStyle/>
          <a:p>
            <a:r>
              <a:rPr lang="en-US" dirty="0"/>
              <a:t>Options for Data Analysis</a:t>
            </a:r>
          </a:p>
        </p:txBody>
      </p:sp>
      <p:sp>
        <p:nvSpPr>
          <p:cNvPr id="3" name="Content Placeholder 2">
            <a:extLst>
              <a:ext uri="{FF2B5EF4-FFF2-40B4-BE49-F238E27FC236}">
                <a16:creationId xmlns:a16="http://schemas.microsoft.com/office/drawing/2014/main" id="{44904682-7CA6-4BAB-B762-8062D114AF72}"/>
              </a:ext>
            </a:extLst>
          </p:cNvPr>
          <p:cNvSpPr>
            <a:spLocks noGrp="1"/>
          </p:cNvSpPr>
          <p:nvPr>
            <p:ph idx="1"/>
          </p:nvPr>
        </p:nvSpPr>
        <p:spPr>
          <a:xfrm>
            <a:off x="838200" y="1672190"/>
            <a:ext cx="10515600" cy="4504773"/>
          </a:xfrm>
        </p:spPr>
        <p:txBody>
          <a:bodyPr>
            <a:normAutofit lnSpcReduction="10000"/>
          </a:bodyPr>
          <a:lstStyle/>
          <a:p>
            <a:pPr lvl="1">
              <a:lnSpc>
                <a:spcPct val="100000"/>
              </a:lnSpc>
              <a:spcBef>
                <a:spcPts val="0"/>
              </a:spcBef>
              <a:spcAft>
                <a:spcPts val="600"/>
              </a:spcAft>
              <a:tabLst>
                <a:tab pos="914400" algn="l"/>
              </a:tabLst>
            </a:pPr>
            <a:r>
              <a:rPr lang="en-US" dirty="0">
                <a:effectLst/>
                <a:ea typeface="Times New Roman" panose="02020603050405020304" pitchFamily="18" charset="0"/>
              </a:rPr>
              <a:t>Simple quantitative measures in Qualtrics</a:t>
            </a:r>
          </a:p>
          <a:p>
            <a:pPr lvl="2">
              <a:lnSpc>
                <a:spcPct val="100000"/>
              </a:lnSpc>
              <a:spcBef>
                <a:spcPts val="0"/>
              </a:spcBef>
              <a:spcAft>
                <a:spcPts val="600"/>
              </a:spcAft>
              <a:tabLst>
                <a:tab pos="914400" algn="l"/>
              </a:tabLst>
            </a:pPr>
            <a:r>
              <a:rPr lang="en-US" dirty="0">
                <a:ea typeface="Calibri" panose="020F0502020204030204" pitchFamily="34" charset="0"/>
              </a:rPr>
              <a:t>Means and percentages</a:t>
            </a:r>
          </a:p>
          <a:p>
            <a:pPr lvl="2">
              <a:lnSpc>
                <a:spcPct val="100000"/>
              </a:lnSpc>
              <a:spcBef>
                <a:spcPts val="0"/>
              </a:spcBef>
              <a:spcAft>
                <a:spcPts val="1800"/>
              </a:spcAft>
              <a:tabLst>
                <a:tab pos="914400" algn="l"/>
              </a:tabLst>
            </a:pPr>
            <a:r>
              <a:rPr lang="en-US" dirty="0">
                <a:effectLst/>
                <a:ea typeface="Calibri" panose="020F0502020204030204" pitchFamily="34" charset="0"/>
              </a:rPr>
              <a:t>Simple crosstabulations</a:t>
            </a:r>
          </a:p>
          <a:p>
            <a:pPr lvl="1">
              <a:lnSpc>
                <a:spcPct val="100000"/>
              </a:lnSpc>
              <a:spcBef>
                <a:spcPts val="0"/>
              </a:spcBef>
              <a:spcAft>
                <a:spcPts val="600"/>
              </a:spcAft>
              <a:tabLst>
                <a:tab pos="914400" algn="l"/>
              </a:tabLst>
            </a:pPr>
            <a:r>
              <a:rPr lang="en-US" dirty="0">
                <a:effectLst/>
                <a:ea typeface="Times New Roman" panose="02020603050405020304" pitchFamily="18" charset="0"/>
              </a:rPr>
              <a:t>Better quantitative tools in Excel with </a:t>
            </a:r>
            <a:r>
              <a:rPr lang="en-US" dirty="0" err="1">
                <a:effectLst/>
                <a:ea typeface="Times New Roman" panose="02020603050405020304" pitchFamily="18" charset="0"/>
              </a:rPr>
              <a:t>EZAnalyze</a:t>
            </a:r>
            <a:r>
              <a:rPr lang="en-US" dirty="0">
                <a:effectLst/>
                <a:ea typeface="Times New Roman" panose="02020603050405020304" pitchFamily="18" charset="0"/>
              </a:rPr>
              <a:t> plug-in</a:t>
            </a:r>
          </a:p>
          <a:p>
            <a:pPr lvl="2">
              <a:lnSpc>
                <a:spcPct val="100000"/>
              </a:lnSpc>
              <a:spcBef>
                <a:spcPts val="0"/>
              </a:spcBef>
              <a:spcAft>
                <a:spcPts val="600"/>
              </a:spcAft>
              <a:tabLst>
                <a:tab pos="914400" algn="l"/>
              </a:tabLst>
            </a:pPr>
            <a:r>
              <a:rPr lang="en-US" dirty="0">
                <a:ea typeface="Calibri" panose="020F0502020204030204" pitchFamily="34" charset="0"/>
              </a:rPr>
              <a:t>Create summary measure for a set of items (e.g., IPM or FFL practices)</a:t>
            </a:r>
          </a:p>
          <a:p>
            <a:pPr lvl="2">
              <a:lnSpc>
                <a:spcPct val="100000"/>
              </a:lnSpc>
              <a:spcBef>
                <a:spcPts val="0"/>
              </a:spcBef>
              <a:spcAft>
                <a:spcPts val="600"/>
              </a:spcAft>
              <a:tabLst>
                <a:tab pos="914400" algn="l"/>
              </a:tabLst>
            </a:pPr>
            <a:r>
              <a:rPr lang="en-US" dirty="0">
                <a:effectLst/>
                <a:ea typeface="Calibri" panose="020F0502020204030204" pitchFamily="34" charset="0"/>
              </a:rPr>
              <a:t>Create change measure for pre-test/post-test</a:t>
            </a:r>
          </a:p>
          <a:p>
            <a:pPr lvl="2">
              <a:lnSpc>
                <a:spcPct val="100000"/>
              </a:lnSpc>
              <a:spcBef>
                <a:spcPts val="0"/>
              </a:spcBef>
              <a:spcAft>
                <a:spcPts val="1800"/>
              </a:spcAft>
              <a:tabLst>
                <a:tab pos="914400" algn="l"/>
              </a:tabLst>
            </a:pPr>
            <a:r>
              <a:rPr lang="en-US" dirty="0">
                <a:effectLst/>
                <a:ea typeface="Calibri" panose="020F0502020204030204" pitchFamily="34" charset="0"/>
              </a:rPr>
              <a:t>Calculate 1-sample and Paired t-tests </a:t>
            </a:r>
          </a:p>
          <a:p>
            <a:pPr lvl="1">
              <a:lnSpc>
                <a:spcPct val="100000"/>
              </a:lnSpc>
              <a:spcBef>
                <a:spcPts val="0"/>
              </a:spcBef>
              <a:spcAft>
                <a:spcPts val="1800"/>
              </a:spcAft>
              <a:tabLst>
                <a:tab pos="914400" algn="l"/>
              </a:tabLst>
            </a:pPr>
            <a:r>
              <a:rPr lang="en-US" dirty="0">
                <a:effectLst/>
                <a:ea typeface="Times New Roman" panose="02020603050405020304" pitchFamily="18" charset="0"/>
              </a:rPr>
              <a:t>Rigorous tools for quantitative analysis using SPSS via UF APPS</a:t>
            </a:r>
            <a:endParaRPr lang="en-US" dirty="0">
              <a:ea typeface="Times New Roman" panose="02020603050405020304" pitchFamily="18" charset="0"/>
            </a:endParaRPr>
          </a:p>
          <a:p>
            <a:pPr lvl="1">
              <a:lnSpc>
                <a:spcPct val="100000"/>
              </a:lnSpc>
              <a:spcBef>
                <a:spcPts val="0"/>
              </a:spcBef>
              <a:spcAft>
                <a:spcPts val="1800"/>
              </a:spcAft>
              <a:tabLst>
                <a:tab pos="914400" algn="l"/>
              </a:tabLst>
            </a:pPr>
            <a:r>
              <a:rPr lang="en-US" dirty="0">
                <a:effectLst/>
                <a:ea typeface="Times New Roman" panose="02020603050405020304" pitchFamily="18" charset="0"/>
              </a:rPr>
              <a:t>Qualitative methods (e.g., thematic analysis, quasi-quantitative methods with NVIVO or </a:t>
            </a:r>
            <a:r>
              <a:rPr lang="en-US" dirty="0" err="1">
                <a:effectLst/>
                <a:ea typeface="Times New Roman" panose="02020603050405020304" pitchFamily="18" charset="0"/>
              </a:rPr>
              <a:t>MaxQDA</a:t>
            </a:r>
            <a:r>
              <a:rPr lang="en-US" dirty="0">
                <a:effectLst/>
                <a:ea typeface="Times New Roman" panose="02020603050405020304" pitchFamily="18" charset="0"/>
              </a:rPr>
              <a:t>)</a:t>
            </a:r>
            <a:endParaRPr lang="en-US" sz="4800" dirty="0"/>
          </a:p>
        </p:txBody>
      </p:sp>
    </p:spTree>
    <p:extLst>
      <p:ext uri="{BB962C8B-B14F-4D97-AF65-F5344CB8AC3E}">
        <p14:creationId xmlns:p14="http://schemas.microsoft.com/office/powerpoint/2010/main" val="156481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2783-222B-4FA4-80C2-AC3C7E045BFD}"/>
              </a:ext>
            </a:extLst>
          </p:cNvPr>
          <p:cNvSpPr>
            <a:spLocks noGrp="1"/>
          </p:cNvSpPr>
          <p:nvPr>
            <p:ph type="title"/>
          </p:nvPr>
        </p:nvSpPr>
        <p:spPr/>
        <p:txBody>
          <a:bodyPr/>
          <a:lstStyle/>
          <a:p>
            <a:r>
              <a:rPr lang="en-US" dirty="0"/>
              <a:t>Data Analysis Resources</a:t>
            </a:r>
          </a:p>
        </p:txBody>
      </p:sp>
      <p:sp>
        <p:nvSpPr>
          <p:cNvPr id="3" name="Content Placeholder 2">
            <a:extLst>
              <a:ext uri="{FF2B5EF4-FFF2-40B4-BE49-F238E27FC236}">
                <a16:creationId xmlns:a16="http://schemas.microsoft.com/office/drawing/2014/main" id="{21F7B20F-7A83-4B69-8ABC-651249D7F1FD}"/>
              </a:ext>
            </a:extLst>
          </p:cNvPr>
          <p:cNvSpPr>
            <a:spLocks noGrp="1"/>
          </p:cNvSpPr>
          <p:nvPr>
            <p:ph idx="1"/>
          </p:nvPr>
        </p:nvSpPr>
        <p:spPr/>
        <p:txBody>
          <a:bodyPr>
            <a:normAutofit/>
          </a:bodyPr>
          <a:lstStyle/>
          <a:p>
            <a:r>
              <a:rPr lang="en-US" sz="2400" dirty="0"/>
              <a:t>Savvy Survey Series pubs #15, 16 &amp; 17 </a:t>
            </a:r>
            <a:r>
              <a:rPr lang="en-US" sz="2400" dirty="0">
                <a:ea typeface="Calibri" panose="020F0502020204030204" pitchFamily="34" charset="0"/>
              </a:rPr>
              <a:t>(see </a:t>
            </a:r>
            <a:r>
              <a:rPr lang="en-US" sz="2400" dirty="0">
                <a:ea typeface="Calibri" panose="020F0502020204030204" pitchFamily="34" charset="0"/>
                <a:hlinkClick r:id="rId2"/>
              </a:rPr>
              <a:t>https://edis.ifas.ufl.edu/topic_series_savvy_survey</a:t>
            </a:r>
            <a:r>
              <a:rPr lang="en-US" sz="2400" dirty="0">
                <a:ea typeface="Calibri" panose="020F0502020204030204" pitchFamily="34" charset="0"/>
              </a:rPr>
              <a:t>)</a:t>
            </a:r>
          </a:p>
          <a:p>
            <a:r>
              <a:rPr lang="en-US" sz="2400" dirty="0"/>
              <a:t>Program Evaluation pubs (see </a:t>
            </a:r>
            <a:r>
              <a:rPr lang="en-US" sz="2400" dirty="0">
                <a:hlinkClick r:id="rId3"/>
              </a:rPr>
              <a:t>https://edis.ifas.ufl.edu/topic_program_evaluation</a:t>
            </a:r>
            <a:r>
              <a:rPr lang="en-US" sz="2400" dirty="0"/>
              <a:t>)</a:t>
            </a:r>
          </a:p>
          <a:p>
            <a:r>
              <a:rPr lang="en-US" sz="2400" dirty="0"/>
              <a:t>Data Analysis videos</a:t>
            </a:r>
          </a:p>
          <a:p>
            <a:pPr marL="457200" lvl="1">
              <a:spcBef>
                <a:spcPts val="0"/>
              </a:spcBef>
            </a:pPr>
            <a:r>
              <a:rPr lang="en-US" dirty="0">
                <a:effectLst/>
                <a:latin typeface="Calibri" panose="020F0502020204030204" pitchFamily="34" charset="0"/>
                <a:ea typeface="Calibri" panose="020F0502020204030204" pitchFamily="34" charset="0"/>
              </a:rPr>
              <a:t>Assessing Change for a Single Behavior </a:t>
            </a:r>
            <a:r>
              <a:rPr lang="en-US" u="sng" dirty="0">
                <a:solidFill>
                  <a:srgbClr val="0563C1"/>
                </a:solidFill>
                <a:effectLst/>
                <a:latin typeface="Calibri" panose="020F0502020204030204" pitchFamily="34" charset="0"/>
                <a:ea typeface="Calibri" panose="020F0502020204030204" pitchFamily="34" charset="0"/>
                <a:hlinkClick r:id="rId4"/>
              </a:rPr>
              <a:t>https://youtu.be/dpUq00JD4q0</a:t>
            </a:r>
            <a:endParaRPr lang="en-US" dirty="0">
              <a:effectLst/>
              <a:latin typeface="Calibri" panose="020F0502020204030204" pitchFamily="34" charset="0"/>
              <a:ea typeface="Calibri" panose="020F0502020204030204" pitchFamily="34" charset="0"/>
            </a:endParaRPr>
          </a:p>
          <a:p>
            <a:pPr marL="457200" lvl="1">
              <a:spcBef>
                <a:spcPts val="0"/>
              </a:spcBef>
            </a:pPr>
            <a:r>
              <a:rPr lang="en-US" dirty="0" err="1">
                <a:effectLst/>
                <a:latin typeface="Calibri" panose="020F0502020204030204" pitchFamily="34" charset="0"/>
                <a:ea typeface="Calibri" panose="020F0502020204030204" pitchFamily="34" charset="0"/>
              </a:rPr>
              <a:t>Asessing</a:t>
            </a:r>
            <a:r>
              <a:rPr lang="en-US" dirty="0">
                <a:effectLst/>
                <a:latin typeface="Calibri" panose="020F0502020204030204" pitchFamily="34" charset="0"/>
                <a:ea typeface="Calibri" panose="020F0502020204030204" pitchFamily="34" charset="0"/>
              </a:rPr>
              <a:t> Change for a Set of Behaviors </a:t>
            </a:r>
            <a:r>
              <a:rPr lang="en-US" u="sng" dirty="0">
                <a:solidFill>
                  <a:srgbClr val="0563C1"/>
                </a:solidFill>
                <a:effectLst/>
                <a:latin typeface="Calibri" panose="020F0502020204030204" pitchFamily="34" charset="0"/>
                <a:ea typeface="Calibri" panose="020F0502020204030204" pitchFamily="34" charset="0"/>
                <a:hlinkClick r:id="rId5"/>
              </a:rPr>
              <a:t>https://youtu.be/0__MoLUUoAQ </a:t>
            </a:r>
            <a:endParaRPr lang="en-US" dirty="0">
              <a:effectLst/>
              <a:latin typeface="Calibri" panose="020F0502020204030204" pitchFamily="34" charset="0"/>
              <a:ea typeface="Calibri" panose="020F0502020204030204" pitchFamily="34" charset="0"/>
            </a:endParaRPr>
          </a:p>
          <a:p>
            <a:r>
              <a:rPr lang="en-US" dirty="0"/>
              <a:t>Using Results of Data Analysis in Reporting webinar</a:t>
            </a:r>
          </a:p>
          <a:p>
            <a:pPr lvl="1"/>
            <a:r>
              <a:rPr lang="en-US" dirty="0"/>
              <a:t>at:</a:t>
            </a:r>
            <a:r>
              <a:rPr lang="en-US" sz="1800" dirty="0">
                <a:solidFill>
                  <a:srgbClr val="1F497D"/>
                </a:solidFill>
                <a:effectLst/>
                <a:latin typeface="Calibri" panose="020F0502020204030204" pitchFamily="34" charset="0"/>
                <a:ea typeface="Calibri" panose="020F0502020204030204" pitchFamily="34" charset="0"/>
              </a:rPr>
              <a:t> </a:t>
            </a:r>
            <a:r>
              <a:rPr lang="en-US" u="sng" dirty="0">
                <a:solidFill>
                  <a:srgbClr val="1F497D"/>
                </a:solidFill>
                <a:effectLst/>
                <a:latin typeface="Calibri" panose="020F0502020204030204" pitchFamily="34" charset="0"/>
                <a:ea typeface="Calibri" panose="020F0502020204030204" pitchFamily="34" charset="0"/>
              </a:rPr>
              <a:t>https://bit.ly/3lDqwOp</a:t>
            </a:r>
            <a:endParaRPr lang="en-US" sz="3200" dirty="0"/>
          </a:p>
          <a:p>
            <a:endParaRPr lang="en-US" dirty="0"/>
          </a:p>
        </p:txBody>
      </p:sp>
      <p:pic>
        <p:nvPicPr>
          <p:cNvPr id="5" name="Picture 4" descr="A bird sitting on a branch&#10;&#10;Description automatically generated">
            <a:extLst>
              <a:ext uri="{FF2B5EF4-FFF2-40B4-BE49-F238E27FC236}">
                <a16:creationId xmlns:a16="http://schemas.microsoft.com/office/drawing/2014/main" id="{EE666119-35F8-43AF-A8B3-A47669B5A568}"/>
              </a:ext>
            </a:extLst>
          </p:cNvPr>
          <p:cNvPicPr>
            <a:picLocks noChangeAspect="1"/>
          </p:cNvPicPr>
          <p:nvPr/>
        </p:nvPicPr>
        <p:blipFill rotWithShape="1">
          <a:blip r:embed="rId6">
            <a:extLst>
              <a:ext uri="{28A0092B-C50C-407E-A947-70E740481C1C}">
                <a14:useLocalDpi xmlns:a14="http://schemas.microsoft.com/office/drawing/2010/main" val="0"/>
              </a:ext>
            </a:extLst>
          </a:blip>
          <a:srcRect l="25676" t="41307" r="35930"/>
          <a:stretch/>
        </p:blipFill>
        <p:spPr>
          <a:xfrm>
            <a:off x="8401365" y="504057"/>
            <a:ext cx="3202927" cy="2924943"/>
          </a:xfrm>
          <a:prstGeom prst="rect">
            <a:avLst/>
          </a:prstGeom>
        </p:spPr>
      </p:pic>
    </p:spTree>
    <p:extLst>
      <p:ext uri="{BB962C8B-B14F-4D97-AF65-F5344CB8AC3E}">
        <p14:creationId xmlns:p14="http://schemas.microsoft.com/office/powerpoint/2010/main" val="185037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1BD5-786F-4033-B10C-0C051DB5FFC8}"/>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609E518D-CF83-4600-83CE-1C799E1FA3EE}"/>
              </a:ext>
            </a:extLst>
          </p:cNvPr>
          <p:cNvSpPr>
            <a:spLocks noGrp="1"/>
          </p:cNvSpPr>
          <p:nvPr>
            <p:ph idx="1"/>
          </p:nvPr>
        </p:nvSpPr>
        <p:spPr/>
        <p:txBody>
          <a:bodyPr/>
          <a:lstStyle/>
          <a:p>
            <a:r>
              <a:rPr lang="en-US" dirty="0"/>
              <a:t>We will be recording this webinar. Please turn off your camera if you do not wish to be recorded.</a:t>
            </a:r>
          </a:p>
          <a:p>
            <a:r>
              <a:rPr lang="en-US" dirty="0"/>
              <a:t>Use the chat feature to ask questions.</a:t>
            </a:r>
          </a:p>
        </p:txBody>
      </p:sp>
    </p:spTree>
    <p:extLst>
      <p:ext uri="{BB962C8B-B14F-4D97-AF65-F5344CB8AC3E}">
        <p14:creationId xmlns:p14="http://schemas.microsoft.com/office/powerpoint/2010/main" val="158299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EB82-4877-43C1-91CA-B49142A2EE0F}"/>
              </a:ext>
            </a:extLst>
          </p:cNvPr>
          <p:cNvSpPr>
            <a:spLocks noGrp="1"/>
          </p:cNvSpPr>
          <p:nvPr>
            <p:ph type="title"/>
          </p:nvPr>
        </p:nvSpPr>
        <p:spPr/>
        <p:txBody>
          <a:bodyPr/>
          <a:lstStyle/>
          <a:p>
            <a:r>
              <a:rPr lang="en-US" dirty="0"/>
              <a:t>Questions or comments?</a:t>
            </a:r>
          </a:p>
        </p:txBody>
      </p:sp>
      <p:pic>
        <p:nvPicPr>
          <p:cNvPr id="7" name="Picture 6" descr="A picture containing outdoor, person, grass, baseball&#10;&#10;Description automatically generated">
            <a:extLst>
              <a:ext uri="{FF2B5EF4-FFF2-40B4-BE49-F238E27FC236}">
                <a16:creationId xmlns:a16="http://schemas.microsoft.com/office/drawing/2014/main" id="{D6C53948-FE8B-4751-8857-2093E9DD3A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200" y="1788386"/>
            <a:ext cx="6949440" cy="4423173"/>
          </a:xfrm>
          <a:prstGeom prst="rect">
            <a:avLst/>
          </a:prstGeom>
        </p:spPr>
      </p:pic>
      <p:sp>
        <p:nvSpPr>
          <p:cNvPr id="3" name="Content Placeholder 2">
            <a:extLst>
              <a:ext uri="{FF2B5EF4-FFF2-40B4-BE49-F238E27FC236}">
                <a16:creationId xmlns:a16="http://schemas.microsoft.com/office/drawing/2014/main" id="{7CB97997-C0F2-4301-AD55-C857D028CD62}"/>
              </a:ext>
            </a:extLst>
          </p:cNvPr>
          <p:cNvSpPr>
            <a:spLocks noGrp="1"/>
          </p:cNvSpPr>
          <p:nvPr>
            <p:ph idx="1"/>
          </p:nvPr>
        </p:nvSpPr>
        <p:spPr>
          <a:xfrm>
            <a:off x="7941600" y="1690687"/>
            <a:ext cx="3501030" cy="4520871"/>
          </a:xfrm>
        </p:spPr>
        <p:txBody>
          <a:bodyPr>
            <a:normAutofit lnSpcReduction="10000"/>
          </a:bodyPr>
          <a:lstStyle/>
          <a:p>
            <a:pPr marL="0" indent="0" algn="ctr">
              <a:lnSpc>
                <a:spcPct val="100000"/>
              </a:lnSpc>
              <a:spcBef>
                <a:spcPts val="0"/>
              </a:spcBef>
              <a:buNone/>
            </a:pPr>
            <a:r>
              <a:rPr lang="en-US" dirty="0"/>
              <a:t>Matt Benge</a:t>
            </a:r>
          </a:p>
          <a:p>
            <a:pPr marL="0" indent="0" algn="ctr">
              <a:lnSpc>
                <a:spcPct val="100000"/>
              </a:lnSpc>
              <a:spcBef>
                <a:spcPts val="0"/>
              </a:spcBef>
              <a:buNone/>
            </a:pPr>
            <a:r>
              <a:rPr lang="en-US" dirty="0">
                <a:hlinkClick r:id="rId3"/>
              </a:rPr>
              <a:t>mattbenge@ufl.edu</a:t>
            </a:r>
            <a:r>
              <a:rPr lang="en-US" dirty="0"/>
              <a:t> </a:t>
            </a:r>
          </a:p>
          <a:p>
            <a:pPr marL="0" indent="0" algn="ctr">
              <a:lnSpc>
                <a:spcPct val="100000"/>
              </a:lnSpc>
              <a:spcBef>
                <a:spcPts val="0"/>
              </a:spcBef>
              <a:buNone/>
            </a:pPr>
            <a:endParaRPr lang="en-US" dirty="0"/>
          </a:p>
          <a:p>
            <a:pPr marL="0" indent="0" algn="ctr">
              <a:lnSpc>
                <a:spcPct val="100000"/>
              </a:lnSpc>
              <a:spcBef>
                <a:spcPts val="0"/>
              </a:spcBef>
              <a:buNone/>
            </a:pPr>
            <a:r>
              <a:rPr lang="en-US" dirty="0"/>
              <a:t>Amy Harder</a:t>
            </a:r>
          </a:p>
          <a:p>
            <a:pPr marL="0" indent="0" algn="ctr">
              <a:lnSpc>
                <a:spcPct val="100000"/>
              </a:lnSpc>
              <a:spcBef>
                <a:spcPts val="0"/>
              </a:spcBef>
              <a:buNone/>
            </a:pPr>
            <a:r>
              <a:rPr lang="en-US" dirty="0">
                <a:hlinkClick r:id="rId4"/>
              </a:rPr>
              <a:t>amharder@ufl.edu</a:t>
            </a:r>
            <a:r>
              <a:rPr lang="en-US" dirty="0"/>
              <a:t> </a:t>
            </a:r>
          </a:p>
          <a:p>
            <a:pPr marL="0" indent="0" algn="ctr">
              <a:lnSpc>
                <a:spcPct val="100000"/>
              </a:lnSpc>
              <a:spcBef>
                <a:spcPts val="0"/>
              </a:spcBef>
              <a:buNone/>
            </a:pPr>
            <a:endParaRPr lang="en-US" dirty="0"/>
          </a:p>
          <a:p>
            <a:pPr marL="0" indent="0" algn="ctr">
              <a:lnSpc>
                <a:spcPct val="100000"/>
              </a:lnSpc>
              <a:spcBef>
                <a:spcPts val="0"/>
              </a:spcBef>
              <a:buNone/>
            </a:pPr>
            <a:r>
              <a:rPr lang="en-US" dirty="0"/>
              <a:t>Glenn Israel</a:t>
            </a:r>
          </a:p>
          <a:p>
            <a:pPr marL="0" indent="0" algn="ctr">
              <a:lnSpc>
                <a:spcPct val="100000"/>
              </a:lnSpc>
              <a:spcBef>
                <a:spcPts val="0"/>
              </a:spcBef>
              <a:buNone/>
            </a:pPr>
            <a:r>
              <a:rPr lang="en-US" dirty="0"/>
              <a:t> </a:t>
            </a:r>
            <a:r>
              <a:rPr lang="en-US" b="0" i="0" u="sng" strike="noStrike" dirty="0">
                <a:solidFill>
                  <a:srgbClr val="0563C1"/>
                </a:solidFill>
                <a:effectLst/>
                <a:latin typeface="Arial" panose="020B0604020202020204" pitchFamily="34" charset="0"/>
                <a:hlinkClick r:id="rId5"/>
              </a:rPr>
              <a:t>gdisrael@ufl.edu</a:t>
            </a:r>
            <a:r>
              <a:rPr lang="en-US" b="0" i="0" u="none" strike="noStrike" dirty="0">
                <a:solidFill>
                  <a:srgbClr val="000000"/>
                </a:solidFill>
                <a:effectLst/>
                <a:latin typeface="Arial" panose="020B0604020202020204" pitchFamily="34" charset="0"/>
              </a:rPr>
              <a:t>​ </a:t>
            </a:r>
          </a:p>
          <a:p>
            <a:pPr marL="0" indent="0" algn="ctr">
              <a:lnSpc>
                <a:spcPct val="100000"/>
              </a:lnSpc>
              <a:spcBef>
                <a:spcPts val="0"/>
              </a:spcBef>
              <a:buNone/>
            </a:pPr>
            <a:endParaRPr lang="en-US" dirty="0">
              <a:solidFill>
                <a:srgbClr val="000000"/>
              </a:solidFill>
            </a:endParaRPr>
          </a:p>
          <a:p>
            <a:pPr marL="0" indent="0" algn="ctr">
              <a:lnSpc>
                <a:spcPct val="100000"/>
              </a:lnSpc>
              <a:spcBef>
                <a:spcPts val="0"/>
              </a:spcBef>
              <a:buNone/>
            </a:pPr>
            <a:r>
              <a:rPr lang="en-US" b="0" i="0" u="none" strike="noStrike" dirty="0">
                <a:solidFill>
                  <a:srgbClr val="000000"/>
                </a:solidFill>
                <a:effectLst/>
                <a:latin typeface="Arial" panose="020B0604020202020204" pitchFamily="34" charset="0"/>
              </a:rPr>
              <a:t>Sarah Hensley</a:t>
            </a:r>
          </a:p>
          <a:p>
            <a:pPr marL="0" indent="0" algn="ctr">
              <a:lnSpc>
                <a:spcPct val="100000"/>
              </a:lnSpc>
              <a:spcBef>
                <a:spcPts val="0"/>
              </a:spcBef>
              <a:buNone/>
            </a:pPr>
            <a:r>
              <a:rPr lang="en-US" dirty="0">
                <a:solidFill>
                  <a:srgbClr val="000000"/>
                </a:solidFill>
                <a:hlinkClick r:id="rId6"/>
              </a:rPr>
              <a:t>sarahzt@ufl.edu</a:t>
            </a:r>
            <a:r>
              <a:rPr lang="en-US" dirty="0">
                <a:solidFill>
                  <a:srgbClr val="000000"/>
                </a:solidFill>
              </a:rPr>
              <a:t> </a:t>
            </a:r>
          </a:p>
          <a:p>
            <a:pPr marL="0" indent="0" algn="ctr">
              <a:lnSpc>
                <a:spcPct val="100000"/>
              </a:lnSpc>
              <a:spcBef>
                <a:spcPts val="0"/>
              </a:spcBef>
              <a:buNone/>
            </a:pP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103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0292-A3DE-406C-A7E5-C660D55F1C2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61544BF-07AF-42C5-9758-7DA36C984505}"/>
              </a:ext>
            </a:extLst>
          </p:cNvPr>
          <p:cNvSpPr>
            <a:spLocks noGrp="1"/>
          </p:cNvSpPr>
          <p:nvPr>
            <p:ph idx="1"/>
          </p:nvPr>
        </p:nvSpPr>
        <p:spPr/>
        <p:txBody>
          <a:bodyPr/>
          <a:lstStyle/>
          <a:p>
            <a:pPr marL="514350" indent="-514350">
              <a:buAutoNum type="arabicPeriod"/>
              <a:tabLst>
                <a:tab pos="288925" algn="l"/>
              </a:tabLst>
            </a:pPr>
            <a:r>
              <a:rPr lang="en-US" sz="2800" b="0" dirty="0"/>
              <a:t>Participants will be able to identify in which situations it is appropriate to measure medium-term outcomes from online educational programs.</a:t>
            </a:r>
          </a:p>
          <a:p>
            <a:pPr marL="514350" indent="-514350">
              <a:buAutoNum type="arabicPeriod"/>
              <a:tabLst>
                <a:tab pos="288925" algn="l"/>
              </a:tabLst>
            </a:pPr>
            <a:r>
              <a:rPr lang="en-US" sz="2800" b="0" dirty="0"/>
              <a:t>Participants will increase their confidence for reporting data from online educational programs in 2020.</a:t>
            </a:r>
          </a:p>
          <a:p>
            <a:pPr marL="514350" indent="-514350">
              <a:buAutoNum type="arabicPeriod"/>
              <a:tabLst>
                <a:tab pos="288925" algn="l"/>
              </a:tabLst>
            </a:pPr>
            <a:r>
              <a:rPr lang="en-US" sz="2800" b="0" dirty="0"/>
              <a:t>Participants will increase their knowledge of methods and tools that should be integrated into program evaluation plans for 2021.</a:t>
            </a:r>
          </a:p>
          <a:p>
            <a:endParaRPr lang="en-US" dirty="0"/>
          </a:p>
          <a:p>
            <a:endParaRPr lang="en-US" dirty="0"/>
          </a:p>
        </p:txBody>
      </p:sp>
    </p:spTree>
    <p:extLst>
      <p:ext uri="{BB962C8B-B14F-4D97-AF65-F5344CB8AC3E}">
        <p14:creationId xmlns:p14="http://schemas.microsoft.com/office/powerpoint/2010/main" val="91553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Program</a:t>
            </a:r>
          </a:p>
        </p:txBody>
      </p:sp>
      <p:sp>
        <p:nvSpPr>
          <p:cNvPr id="3" name="Content Placeholder 2"/>
          <p:cNvSpPr>
            <a:spLocks noGrp="1"/>
          </p:cNvSpPr>
          <p:nvPr>
            <p:ph idx="1"/>
          </p:nvPr>
        </p:nvSpPr>
        <p:spPr>
          <a:xfrm>
            <a:off x="435000" y="1967057"/>
            <a:ext cx="7153800" cy="4201858"/>
          </a:xfrm>
        </p:spPr>
        <p:txBody>
          <a:bodyPr/>
          <a:lstStyle/>
          <a:p>
            <a:pPr marL="0" indent="0">
              <a:buNone/>
            </a:pPr>
            <a:r>
              <a:rPr lang="en-US" dirty="0"/>
              <a:t>An Extension program is defined as a </a:t>
            </a:r>
            <a:r>
              <a:rPr lang="en-US" u="sng" dirty="0">
                <a:solidFill>
                  <a:srgbClr val="00B050"/>
                </a:solidFill>
              </a:rPr>
              <a:t>set of planned multiple activities</a:t>
            </a:r>
            <a:r>
              <a:rPr lang="en-US" dirty="0"/>
              <a:t> (workshops, lecturing, field trips, demonstrations, etc.) </a:t>
            </a:r>
            <a:r>
              <a:rPr lang="en-US" u="sng" dirty="0">
                <a:solidFill>
                  <a:schemeClr val="accent2"/>
                </a:solidFill>
              </a:rPr>
              <a:t>conducted over a period of time </a:t>
            </a:r>
            <a:r>
              <a:rPr lang="en-US" dirty="0"/>
              <a:t>to achieve a </a:t>
            </a:r>
            <a:r>
              <a:rPr lang="en-US" u="sng" dirty="0">
                <a:solidFill>
                  <a:schemeClr val="accent5">
                    <a:lumMod val="75000"/>
                  </a:schemeClr>
                </a:solidFill>
              </a:rPr>
              <a:t>pre-defined set of objectives </a:t>
            </a:r>
            <a:r>
              <a:rPr lang="en-US" dirty="0"/>
              <a:t>(e.g., change in clientele behavior or attitude).</a:t>
            </a:r>
          </a:p>
          <a:p>
            <a:pPr algn="ctr"/>
            <a:endParaRPr lang="en-US" dirty="0"/>
          </a:p>
          <a:p>
            <a:pPr marL="0" indent="0" algn="ctr">
              <a:buNone/>
            </a:pPr>
            <a:r>
              <a:rPr lang="en-US" dirty="0"/>
              <a:t>Programs without measurable outcomes are really just activities.</a:t>
            </a:r>
          </a:p>
          <a:p>
            <a:endParaRPr lang="en-US" dirty="0"/>
          </a:p>
        </p:txBody>
      </p:sp>
      <p:sp>
        <p:nvSpPr>
          <p:cNvPr id="4" name="TextBox 3"/>
          <p:cNvSpPr txBox="1"/>
          <p:nvPr/>
        </p:nvSpPr>
        <p:spPr>
          <a:xfrm>
            <a:off x="8222400" y="1787905"/>
            <a:ext cx="3600000" cy="4247317"/>
          </a:xfrm>
          <a:prstGeom prst="rect">
            <a:avLst/>
          </a:prstGeom>
          <a:noFill/>
          <a:ln w="3175">
            <a:solidFill>
              <a:schemeClr val="tx1"/>
            </a:solidFill>
          </a:ln>
        </p:spPr>
        <p:txBody>
          <a:bodyPr wrap="square" rtlCol="0">
            <a:spAutoFit/>
          </a:bodyPr>
          <a:lstStyle/>
          <a:p>
            <a:r>
              <a:rPr lang="en-US" sz="2800" b="1" u="sng" dirty="0">
                <a:solidFill>
                  <a:srgbClr val="174B80"/>
                </a:solidFill>
              </a:rPr>
              <a:t>Program Key Points</a:t>
            </a:r>
            <a:endParaRPr lang="en-US" sz="2800" dirty="0"/>
          </a:p>
          <a:p>
            <a:pPr marL="285750" indent="-285750">
              <a:buFont typeface="Arial" panose="020B0604020202020204" pitchFamily="34" charset="0"/>
              <a:buChar char="•"/>
            </a:pPr>
            <a:r>
              <a:rPr lang="en-US" sz="2800" dirty="0"/>
              <a:t>Quality over Quantity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“Achieve”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What educational programs will lead to your  intended outcomes?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3342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9536"/>
            <a:ext cx="8788200" cy="831152"/>
          </a:xfrm>
        </p:spPr>
        <p:txBody>
          <a:bodyPr/>
          <a:lstStyle/>
          <a:p>
            <a:r>
              <a:rPr lang="en-US" dirty="0"/>
              <a:t>Extension Program Life Cycle</a:t>
            </a:r>
          </a:p>
        </p:txBody>
      </p:sp>
      <p:pic>
        <p:nvPicPr>
          <p:cNvPr id="4" name="Content Placeholder 3"/>
          <p:cNvPicPr>
            <a:picLocks noGrp="1" noChangeAspect="1"/>
          </p:cNvPicPr>
          <p:nvPr>
            <p:ph idx="1"/>
          </p:nvPr>
        </p:nvPicPr>
        <p:blipFill>
          <a:blip r:embed="rId2"/>
          <a:stretch>
            <a:fillRect/>
          </a:stretch>
        </p:blipFill>
        <p:spPr>
          <a:xfrm>
            <a:off x="3160922" y="1827488"/>
            <a:ext cx="5524556" cy="4202113"/>
          </a:xfrm>
          <a:prstGeom prst="rect">
            <a:avLst/>
          </a:prstGeom>
        </p:spPr>
      </p:pic>
    </p:spTree>
    <p:extLst>
      <p:ext uri="{BB962C8B-B14F-4D97-AF65-F5344CB8AC3E}">
        <p14:creationId xmlns:p14="http://schemas.microsoft.com/office/powerpoint/2010/main" val="107652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BFEC-7543-4DDF-A55A-7062670588A4}"/>
              </a:ext>
            </a:extLst>
          </p:cNvPr>
          <p:cNvSpPr>
            <a:spLocks noGrp="1"/>
          </p:cNvSpPr>
          <p:nvPr>
            <p:ph type="title"/>
          </p:nvPr>
        </p:nvSpPr>
        <p:spPr/>
        <p:txBody>
          <a:bodyPr>
            <a:normAutofit fontScale="90000"/>
          </a:bodyPr>
          <a:lstStyle/>
          <a:p>
            <a:r>
              <a:rPr lang="en-US" dirty="0">
                <a:latin typeface="Aldhabi" panose="020B0604020202020204" pitchFamily="2" charset="-78"/>
                <a:cs typeface="Aldhabi" panose="020B0604020202020204" pitchFamily="2" charset="-78"/>
              </a:rPr>
              <a:t>Evaluation of Virtual 4-H Programs</a:t>
            </a:r>
          </a:p>
        </p:txBody>
      </p:sp>
      <p:sp>
        <p:nvSpPr>
          <p:cNvPr id="3" name="Content Placeholder 2">
            <a:extLst>
              <a:ext uri="{FF2B5EF4-FFF2-40B4-BE49-F238E27FC236}">
                <a16:creationId xmlns:a16="http://schemas.microsoft.com/office/drawing/2014/main" id="{CB3D689E-E33F-4B48-B4E0-58906892FEFC}"/>
              </a:ext>
            </a:extLst>
          </p:cNvPr>
          <p:cNvSpPr>
            <a:spLocks noGrp="1"/>
          </p:cNvSpPr>
          <p:nvPr>
            <p:ph idx="1"/>
          </p:nvPr>
        </p:nvSpPr>
        <p:spPr>
          <a:xfrm>
            <a:off x="453599" y="2532101"/>
            <a:ext cx="4643181" cy="2612939"/>
          </a:xfrm>
          <a:ln>
            <a:solidFill>
              <a:schemeClr val="tx2"/>
            </a:solidFill>
          </a:ln>
        </p:spPr>
        <p:txBody>
          <a:bodyPr>
            <a:normAutofit/>
          </a:bodyPr>
          <a:lstStyle/>
          <a:p>
            <a:pPr marL="0" indent="0" algn="ctr">
              <a:buNone/>
            </a:pPr>
            <a:r>
              <a:rPr lang="en-US" sz="2800" dirty="0"/>
              <a:t>Keep You End Goal in Mind!</a:t>
            </a:r>
          </a:p>
          <a:p>
            <a:pPr marL="0" indent="0" algn="ctr">
              <a:buNone/>
            </a:pPr>
            <a:r>
              <a:rPr lang="en-US" sz="2800" dirty="0"/>
              <a:t> </a:t>
            </a:r>
            <a:br>
              <a:rPr lang="en-US" sz="2400" dirty="0"/>
            </a:br>
            <a:r>
              <a:rPr lang="en-US" sz="2400" dirty="0"/>
              <a:t>Just because the way your program is delivered (output) has changed does not mean your Outcome should.</a:t>
            </a:r>
          </a:p>
        </p:txBody>
      </p:sp>
      <p:pic>
        <p:nvPicPr>
          <p:cNvPr id="4" name="Picture 3">
            <a:extLst>
              <a:ext uri="{FF2B5EF4-FFF2-40B4-BE49-F238E27FC236}">
                <a16:creationId xmlns:a16="http://schemas.microsoft.com/office/drawing/2014/main" id="{070A59DB-04A8-4111-8D3F-D3D0701127C4}"/>
              </a:ext>
            </a:extLst>
          </p:cNvPr>
          <p:cNvPicPr>
            <a:picLocks noChangeAspect="1"/>
          </p:cNvPicPr>
          <p:nvPr/>
        </p:nvPicPr>
        <p:blipFill>
          <a:blip r:embed="rId3"/>
          <a:stretch>
            <a:fillRect/>
          </a:stretch>
        </p:blipFill>
        <p:spPr>
          <a:xfrm>
            <a:off x="5694940" y="1616136"/>
            <a:ext cx="5829299" cy="4370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212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816D-11BA-4A76-9675-79DFC38460D5}"/>
              </a:ext>
            </a:extLst>
          </p:cNvPr>
          <p:cNvSpPr>
            <a:spLocks noGrp="1"/>
          </p:cNvSpPr>
          <p:nvPr>
            <p:ph type="title"/>
          </p:nvPr>
        </p:nvSpPr>
        <p:spPr>
          <a:xfrm>
            <a:off x="338401" y="3809638"/>
            <a:ext cx="5025600" cy="1255469"/>
          </a:xfrm>
        </p:spPr>
        <p:txBody>
          <a:bodyPr vert="horz" lIns="91440" tIns="45720" rIns="91440" bIns="45720" rtlCol="0" anchor="ctr">
            <a:normAutofit fontScale="90000"/>
          </a:bodyPr>
          <a:lstStyle/>
          <a:p>
            <a:r>
              <a:rPr lang="en-US" b="1" dirty="0">
                <a:solidFill>
                  <a:schemeClr val="accent1"/>
                </a:solidFill>
                <a:latin typeface="Algerian" panose="04020705040A02060702" pitchFamily="82" charset="0"/>
                <a:cs typeface="Aldhabi" panose="020B0604020202020204" pitchFamily="2" charset="-78"/>
              </a:rPr>
              <a:t>Virtual Delivery</a:t>
            </a:r>
          </a:p>
        </p:txBody>
      </p:sp>
      <p:pic>
        <p:nvPicPr>
          <p:cNvPr id="5" name="Content Placeholder 4">
            <a:extLst>
              <a:ext uri="{FF2B5EF4-FFF2-40B4-BE49-F238E27FC236}">
                <a16:creationId xmlns:a16="http://schemas.microsoft.com/office/drawing/2014/main" id="{E2878B69-961C-4626-84ED-78B5C2194A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607" y="1057445"/>
            <a:ext cx="5111100" cy="1942217"/>
          </a:xfrm>
          <a:prstGeom prst="rect">
            <a:avLst/>
          </a:prstGeom>
        </p:spPr>
      </p:pic>
      <p:sp>
        <p:nvSpPr>
          <p:cNvPr id="6" name="TextBox 5">
            <a:extLst>
              <a:ext uri="{FF2B5EF4-FFF2-40B4-BE49-F238E27FC236}">
                <a16:creationId xmlns:a16="http://schemas.microsoft.com/office/drawing/2014/main" id="{54E3985D-C71E-4387-91D7-04DC97674EB4}"/>
              </a:ext>
            </a:extLst>
          </p:cNvPr>
          <p:cNvSpPr txBox="1"/>
          <p:nvPr/>
        </p:nvSpPr>
        <p:spPr>
          <a:xfrm>
            <a:off x="5440202" y="1944000"/>
            <a:ext cx="6451109" cy="3952799"/>
          </a:xfrm>
          <a:prstGeom prst="rect">
            <a:avLst/>
          </a:prstGeom>
        </p:spPr>
        <p:txBody>
          <a:bodyPr vert="horz" lIns="91440" tIns="45720" rIns="91440" bIns="45720" rtlCol="0" anchor="t">
            <a:normAutofit lnSpcReduction="10000"/>
          </a:bodyPr>
          <a:lstStyle/>
          <a:p>
            <a:pPr marL="342900" indent="-342900" defTabSz="914400">
              <a:lnSpc>
                <a:spcPct val="90000"/>
              </a:lnSpc>
              <a:spcAft>
                <a:spcPts val="600"/>
              </a:spcAft>
              <a:buClr>
                <a:schemeClr val="tx2"/>
              </a:buClr>
              <a:buFont typeface="Arial" panose="020B0604020202020204" pitchFamily="34" charset="0"/>
              <a:buChar char="•"/>
            </a:pPr>
            <a:r>
              <a:rPr lang="en-US" sz="2400" dirty="0"/>
              <a:t>45 Programs Statewide (Drones, Beekeeping, Storytelling, Wildlife, Water, Workforce Prep, Service, Culture &amp; Cuisine, Camp, etc.</a:t>
            </a:r>
            <a:br>
              <a:rPr lang="en-US" sz="2400" dirty="0"/>
            </a:br>
            <a:endParaRPr lang="en-US" sz="2400" dirty="0"/>
          </a:p>
          <a:p>
            <a:pPr marL="342900" indent="-342900" defTabSz="914400">
              <a:lnSpc>
                <a:spcPct val="90000"/>
              </a:lnSpc>
              <a:spcAft>
                <a:spcPts val="600"/>
              </a:spcAft>
              <a:buClr>
                <a:schemeClr val="tx2"/>
              </a:buClr>
              <a:buFont typeface="Arial" panose="020B0604020202020204" pitchFamily="34" charset="0"/>
              <a:buChar char="•"/>
            </a:pPr>
            <a:r>
              <a:rPr lang="en-US" sz="2400" dirty="0"/>
              <a:t>Reached approximately 1200 youth</a:t>
            </a:r>
            <a:br>
              <a:rPr lang="en-US" sz="2400" dirty="0"/>
            </a:br>
            <a:endParaRPr lang="en-US" sz="2400" dirty="0"/>
          </a:p>
          <a:p>
            <a:pPr marL="342900" indent="-342900" defTabSz="914400">
              <a:lnSpc>
                <a:spcPct val="90000"/>
              </a:lnSpc>
              <a:spcAft>
                <a:spcPts val="600"/>
              </a:spcAft>
              <a:buClr>
                <a:schemeClr val="tx2"/>
              </a:buClr>
              <a:buFont typeface="Arial" panose="020B0604020202020204" pitchFamily="34" charset="0"/>
              <a:buChar char="•"/>
            </a:pPr>
            <a:r>
              <a:rPr lang="en-US" sz="2400" dirty="0"/>
              <a:t>I7 indicator </a:t>
            </a:r>
            <a:r>
              <a:rPr lang="en-US" sz="2400" b="1" dirty="0"/>
              <a:t>Positive Youth Development ~ Belonging </a:t>
            </a:r>
            <a:br>
              <a:rPr lang="en-US" sz="2400" dirty="0"/>
            </a:br>
            <a:endParaRPr lang="en-US" sz="2400" dirty="0"/>
          </a:p>
          <a:p>
            <a:pPr marL="342900" indent="-342900" defTabSz="914400">
              <a:lnSpc>
                <a:spcPct val="90000"/>
              </a:lnSpc>
              <a:spcAft>
                <a:spcPts val="600"/>
              </a:spcAft>
              <a:buClr>
                <a:schemeClr val="tx2"/>
              </a:buClr>
              <a:buFont typeface="Arial" panose="020B0604020202020204" pitchFamily="34" charset="0"/>
              <a:buChar char="•"/>
            </a:pPr>
            <a:r>
              <a:rPr lang="en-US" sz="2400" dirty="0"/>
              <a:t>Specific to the three target subject matter areas; </a:t>
            </a:r>
            <a:r>
              <a:rPr lang="en-US" sz="2400" b="1" dirty="0"/>
              <a:t>Healthy Living</a:t>
            </a:r>
            <a:r>
              <a:rPr lang="en-US" sz="2400" dirty="0"/>
              <a:t>, </a:t>
            </a:r>
            <a:r>
              <a:rPr lang="en-US" sz="2400" b="1" dirty="0"/>
              <a:t>STEM</a:t>
            </a:r>
            <a:r>
              <a:rPr lang="en-US" sz="2400" dirty="0"/>
              <a:t>, and </a:t>
            </a:r>
            <a:r>
              <a:rPr lang="en-US" sz="2400" b="1" dirty="0"/>
              <a:t>Citizenship Leadership &amp; Communication</a:t>
            </a:r>
          </a:p>
          <a:p>
            <a:pPr indent="-182880" defTabSz="914400">
              <a:lnSpc>
                <a:spcPct val="90000"/>
              </a:lnSpc>
              <a:spcAft>
                <a:spcPts val="600"/>
              </a:spcAft>
              <a:buClr>
                <a:schemeClr val="accent1"/>
              </a:buClr>
              <a:buFont typeface="Wingdings 2" pitchFamily="18" charset="2"/>
              <a:buChar char=""/>
            </a:pPr>
            <a:endParaRPr lang="en-US" dirty="0">
              <a:solidFill>
                <a:schemeClr val="tx2"/>
              </a:solidFill>
            </a:endParaRPr>
          </a:p>
          <a:p>
            <a:pPr indent="-182880" defTabSz="914400">
              <a:lnSpc>
                <a:spcPct val="90000"/>
              </a:lnSpc>
              <a:spcAft>
                <a:spcPts val="600"/>
              </a:spcAft>
              <a:buClr>
                <a:schemeClr val="accent1"/>
              </a:buClr>
              <a:buFont typeface="Wingdings 2" pitchFamily="18" charset="2"/>
              <a:buChar char=""/>
            </a:pPr>
            <a:endParaRPr lang="en-US" dirty="0">
              <a:solidFill>
                <a:schemeClr val="tx2"/>
              </a:solidFill>
            </a:endParaRPr>
          </a:p>
        </p:txBody>
      </p:sp>
    </p:spTree>
    <p:extLst>
      <p:ext uri="{BB962C8B-B14F-4D97-AF65-F5344CB8AC3E}">
        <p14:creationId xmlns:p14="http://schemas.microsoft.com/office/powerpoint/2010/main" val="63166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6C4A-B514-4C91-8610-1C80B93FC8CB}"/>
              </a:ext>
            </a:extLst>
          </p:cNvPr>
          <p:cNvSpPr>
            <a:spLocks noGrp="1"/>
          </p:cNvSpPr>
          <p:nvPr>
            <p:ph type="title"/>
          </p:nvPr>
        </p:nvSpPr>
        <p:spPr>
          <a:xfrm>
            <a:off x="339318" y="367837"/>
            <a:ext cx="6205481" cy="1108163"/>
          </a:xfrm>
        </p:spPr>
        <p:txBody>
          <a:bodyPr>
            <a:normAutofit/>
          </a:bodyPr>
          <a:lstStyle/>
          <a:p>
            <a:r>
              <a:rPr lang="en-US" dirty="0">
                <a:latin typeface="Aldhabi" panose="020B0604020202020204" pitchFamily="2" charset="-78"/>
                <a:cs typeface="Aldhabi" panose="020B0604020202020204" pitchFamily="2" charset="-78"/>
              </a:rPr>
              <a:t>Evaluation Plan</a:t>
            </a:r>
          </a:p>
        </p:txBody>
      </p:sp>
      <p:sp>
        <p:nvSpPr>
          <p:cNvPr id="3" name="Content Placeholder 2">
            <a:extLst>
              <a:ext uri="{FF2B5EF4-FFF2-40B4-BE49-F238E27FC236}">
                <a16:creationId xmlns:a16="http://schemas.microsoft.com/office/drawing/2014/main" id="{59A37C9C-59DE-4D19-9945-E6305AFA0EAD}"/>
              </a:ext>
            </a:extLst>
          </p:cNvPr>
          <p:cNvSpPr>
            <a:spLocks noGrp="1"/>
          </p:cNvSpPr>
          <p:nvPr>
            <p:ph idx="1"/>
          </p:nvPr>
        </p:nvSpPr>
        <p:spPr>
          <a:xfrm>
            <a:off x="3664000" y="1591200"/>
            <a:ext cx="8144000" cy="4219848"/>
          </a:xfrm>
        </p:spPr>
        <p:txBody>
          <a:bodyPr>
            <a:normAutofit/>
          </a:bodyPr>
          <a:lstStyle/>
          <a:p>
            <a:r>
              <a:rPr lang="en-US" sz="2400" dirty="0"/>
              <a:t>Consistent PYD Outcomes (Survey and Open ended)</a:t>
            </a:r>
          </a:p>
          <a:p>
            <a:pPr lvl="1"/>
            <a:r>
              <a:rPr lang="en-US" sz="2000" dirty="0"/>
              <a:t>Belonging, Sparks, Connectedness, Engagement.</a:t>
            </a:r>
          </a:p>
          <a:p>
            <a:r>
              <a:rPr lang="en-US" sz="2400" dirty="0"/>
              <a:t>Targeted Subject Matter (Retrospective and Open Ended)</a:t>
            </a:r>
          </a:p>
          <a:p>
            <a:pPr lvl="1"/>
            <a:r>
              <a:rPr lang="en-US" sz="2000" dirty="0"/>
              <a:t>4-H Common Measures: Science Appreciation, Healthy Living, ACA Environmental Education, etc.</a:t>
            </a:r>
          </a:p>
          <a:p>
            <a:r>
              <a:rPr lang="en-US" sz="2400" dirty="0" err="1"/>
              <a:t>Bitly</a:t>
            </a:r>
            <a:r>
              <a:rPr lang="en-US" sz="2400" dirty="0"/>
              <a:t> Link (Qualtrics) provided by Presenter at end of Session</a:t>
            </a:r>
          </a:p>
          <a:p>
            <a:r>
              <a:rPr lang="en-US" sz="2400" dirty="0"/>
              <a:t>IRB Approved verbiage provided to presenter for initial distribution</a:t>
            </a:r>
          </a:p>
          <a:p>
            <a:r>
              <a:rPr lang="en-US" sz="2400" dirty="0"/>
              <a:t>3 Follow-up emails to registered participants by 4-H SSA</a:t>
            </a:r>
          </a:p>
          <a:p>
            <a:endParaRPr lang="en-US" dirty="0"/>
          </a:p>
        </p:txBody>
      </p:sp>
      <p:pic>
        <p:nvPicPr>
          <p:cNvPr id="7" name="Graphic 6" descr="Bullseye">
            <a:extLst>
              <a:ext uri="{FF2B5EF4-FFF2-40B4-BE49-F238E27FC236}">
                <a16:creationId xmlns:a16="http://schemas.microsoft.com/office/drawing/2014/main" id="{1F7BE0F2-EBD1-42AE-8DB0-AC7A6977038E}"/>
              </a:ext>
            </a:extLst>
          </p:cNvPr>
          <p:cNvPicPr>
            <a:picLocks noChangeAspect="1"/>
          </p:cNvPicPr>
          <p:nvPr/>
        </p:nvPicPr>
        <p:blipFill>
          <a:blip>
            <a:extLst>
              <a:ext uri="{28A0092B-C50C-407E-A947-70E740481C1C}">
                <a14:useLocalDpi xmlns:a14="http://schemas.microsoft.com/office/drawing/2010/main" val="0"/>
              </a:ext>
            </a:extLst>
          </a:blip>
          <a:srcRect/>
          <a:stretch/>
        </p:blipFill>
        <p:spPr>
          <a:xfrm>
            <a:off x="396919" y="2215206"/>
            <a:ext cx="3104388" cy="3104388"/>
          </a:xfrm>
          <a:prstGeom prst="rect">
            <a:avLst/>
          </a:prstGeom>
        </p:spPr>
      </p:pic>
    </p:spTree>
    <p:extLst>
      <p:ext uri="{BB962C8B-B14F-4D97-AF65-F5344CB8AC3E}">
        <p14:creationId xmlns:p14="http://schemas.microsoft.com/office/powerpoint/2010/main" val="389655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303C-7005-417A-841B-5002A0621AE5}"/>
              </a:ext>
            </a:extLst>
          </p:cNvPr>
          <p:cNvSpPr>
            <a:spLocks noGrp="1"/>
          </p:cNvSpPr>
          <p:nvPr>
            <p:ph type="title"/>
          </p:nvPr>
        </p:nvSpPr>
        <p:spPr>
          <a:xfrm>
            <a:off x="252919" y="1123837"/>
            <a:ext cx="2947482" cy="4601183"/>
          </a:xfrm>
        </p:spPr>
        <p:txBody>
          <a:bodyPr>
            <a:normAutofit/>
          </a:bodyPr>
          <a:lstStyle/>
          <a:p>
            <a:r>
              <a:rPr lang="en-US" dirty="0">
                <a:latin typeface="Aldhabi" panose="020B0604020202020204" pitchFamily="2" charset="-78"/>
                <a:cs typeface="Aldhabi" panose="020B0604020202020204" pitchFamily="2" charset="-78"/>
              </a:rPr>
              <a:t>Lessons Learned</a:t>
            </a:r>
          </a:p>
        </p:txBody>
      </p:sp>
      <p:graphicFrame>
        <p:nvGraphicFramePr>
          <p:cNvPr id="5" name="Content Placeholder 2">
            <a:extLst>
              <a:ext uri="{FF2B5EF4-FFF2-40B4-BE49-F238E27FC236}">
                <a16:creationId xmlns:a16="http://schemas.microsoft.com/office/drawing/2014/main" id="{96FD0C92-6535-4168-B1E4-282F78043E32}"/>
              </a:ext>
            </a:extLst>
          </p:cNvPr>
          <p:cNvGraphicFramePr>
            <a:graphicFrameLocks noGrp="1"/>
          </p:cNvGraphicFramePr>
          <p:nvPr>
            <p:ph idx="1"/>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335075"/>
      </p:ext>
    </p:extLst>
  </p:cSld>
  <p:clrMapOvr>
    <a:masterClrMapping/>
  </p:clrMapOvr>
</p:sld>
</file>

<file path=ppt/theme/theme1.xml><?xml version="1.0" encoding="utf-8"?>
<a:theme xmlns:a="http://schemas.openxmlformats.org/drawingml/2006/main" name="The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5" id="{3179C970-20C5-4251-99F4-BD2C2E0FEB5E}" vid="{831939F0-B813-4269-B371-1C9512AB8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954</TotalTime>
  <Words>1477</Words>
  <Application>Microsoft Office PowerPoint</Application>
  <PresentationFormat>Widescreen</PresentationFormat>
  <Paragraphs>158</Paragraphs>
  <Slides>20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Aldhabi</vt:lpstr>
      <vt:lpstr>Algerian</vt:lpstr>
      <vt:lpstr>Arial</vt:lpstr>
      <vt:lpstr>Calibri</vt:lpstr>
      <vt:lpstr>Gentona Book</vt:lpstr>
      <vt:lpstr>HK Grotesk Light</vt:lpstr>
      <vt:lpstr>Lucida Handwriting</vt:lpstr>
      <vt:lpstr>Wingdings</vt:lpstr>
      <vt:lpstr>Wingdings 2</vt:lpstr>
      <vt:lpstr>Theme5</vt:lpstr>
      <vt:lpstr>How to Measure Medium-Term Outcomes from Online Educational Activities</vt:lpstr>
      <vt:lpstr>Logistics</vt:lpstr>
      <vt:lpstr>Overview</vt:lpstr>
      <vt:lpstr>Extension Program</vt:lpstr>
      <vt:lpstr>Extension Program Life Cycle</vt:lpstr>
      <vt:lpstr>Evaluation of Virtual 4-H Programs</vt:lpstr>
      <vt:lpstr>Virtual Delivery</vt:lpstr>
      <vt:lpstr>Evaluation Plan</vt:lpstr>
      <vt:lpstr>Lessons Learned</vt:lpstr>
      <vt:lpstr>Additional Ways to Collect Data</vt:lpstr>
      <vt:lpstr>Data Received</vt:lpstr>
      <vt:lpstr>Making the best of 2020</vt:lpstr>
      <vt:lpstr>11th hour evaluation tactics</vt:lpstr>
      <vt:lpstr>What are the steps?</vt:lpstr>
      <vt:lpstr>Create a data collection plan for evaluating each program objective </vt:lpstr>
      <vt:lpstr>Identify Tools for Data Collection</vt:lpstr>
      <vt:lpstr>Numerous Standard Tools</vt:lpstr>
      <vt:lpstr>Options for Data Analysis</vt:lpstr>
      <vt:lpstr>Data Analysis Resources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Results of Data analysis in Reporting</dc:title>
  <dc:creator>GARITON, COLLEEN E</dc:creator>
  <cp:lastModifiedBy>Amy Harder</cp:lastModifiedBy>
  <cp:revision>61</cp:revision>
  <dcterms:created xsi:type="dcterms:W3CDTF">2020-11-03T01:51:33Z</dcterms:created>
  <dcterms:modified xsi:type="dcterms:W3CDTF">2020-11-23T14:52:13Z</dcterms:modified>
</cp:coreProperties>
</file>